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2" r:id="rId5"/>
  </p:sldMasterIdLst>
  <p:notesMasterIdLst>
    <p:notesMasterId r:id="rId42"/>
  </p:notesMasterIdLst>
  <p:handoutMasterIdLst>
    <p:handoutMasterId r:id="rId43"/>
  </p:handoutMasterIdLst>
  <p:sldIdLst>
    <p:sldId id="257" r:id="rId6"/>
    <p:sldId id="382" r:id="rId7"/>
    <p:sldId id="324" r:id="rId8"/>
    <p:sldId id="350" r:id="rId9"/>
    <p:sldId id="351" r:id="rId10"/>
    <p:sldId id="352" r:id="rId11"/>
    <p:sldId id="353" r:id="rId12"/>
    <p:sldId id="377" r:id="rId13"/>
    <p:sldId id="378" r:id="rId14"/>
    <p:sldId id="379" r:id="rId15"/>
    <p:sldId id="376" r:id="rId16"/>
    <p:sldId id="356" r:id="rId17"/>
    <p:sldId id="357" r:id="rId18"/>
    <p:sldId id="358" r:id="rId19"/>
    <p:sldId id="384" r:id="rId20"/>
    <p:sldId id="385" r:id="rId21"/>
    <p:sldId id="389" r:id="rId22"/>
    <p:sldId id="390" r:id="rId23"/>
    <p:sldId id="388" r:id="rId24"/>
    <p:sldId id="359" r:id="rId25"/>
    <p:sldId id="363" r:id="rId26"/>
    <p:sldId id="364" r:id="rId27"/>
    <p:sldId id="365" r:id="rId28"/>
    <p:sldId id="317" r:id="rId29"/>
    <p:sldId id="342" r:id="rId30"/>
    <p:sldId id="344" r:id="rId31"/>
    <p:sldId id="383" r:id="rId32"/>
    <p:sldId id="345" r:id="rId33"/>
    <p:sldId id="368" r:id="rId34"/>
    <p:sldId id="380" r:id="rId35"/>
    <p:sldId id="381" r:id="rId36"/>
    <p:sldId id="346" r:id="rId37"/>
    <p:sldId id="371" r:id="rId38"/>
    <p:sldId id="375" r:id="rId39"/>
    <p:sldId id="370" r:id="rId40"/>
    <p:sldId id="367" r:id="rId4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savan, Vinod" initials="VK" lastIdx="2" clrIdx="0">
    <p:extLst>
      <p:ext uri="{19B8F6BF-5375-455C-9EA6-DF929625EA0E}">
        <p15:presenceInfo xmlns:p15="http://schemas.microsoft.com/office/powerpoint/2012/main" userId="Kesavan, Vinod" providerId="None"/>
      </p:ext>
    </p:extLst>
  </p:cmAuthor>
  <p:cmAuthor id="2" name="Neumann, Richard" initials="RN" lastIdx="4" clrIdx="1">
    <p:extLst>
      <p:ext uri="{19B8F6BF-5375-455C-9EA6-DF929625EA0E}">
        <p15:presenceInfo xmlns:p15="http://schemas.microsoft.com/office/powerpoint/2012/main" userId="Neumann, Rich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EC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6993" autoAdjust="0"/>
    <p:restoredTop sz="93515" autoAdjust="0"/>
  </p:normalViewPr>
  <p:slideViewPr>
    <p:cSldViewPr snapToGrid="0">
      <p:cViewPr varScale="1">
        <p:scale>
          <a:sx n="103" d="100"/>
          <a:sy n="103" d="100"/>
        </p:scale>
        <p:origin x="798"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68"/>
    </p:cViewPr>
  </p:sorterViewPr>
  <p:notesViewPr>
    <p:cSldViewPr snapToGrid="0">
      <p:cViewPr varScale="1">
        <p:scale>
          <a:sx n="88" d="100"/>
          <a:sy n="88" d="100"/>
        </p:scale>
        <p:origin x="378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8476" cy="466576"/>
          </a:xfrm>
          <a:prstGeom prst="rect">
            <a:avLst/>
          </a:prstGeom>
        </p:spPr>
        <p:txBody>
          <a:bodyPr vert="horz" lIns="91228" tIns="45615" rIns="91228" bIns="45615" rtlCol="0"/>
          <a:lstStyle>
            <a:lvl1pPr algn="l">
              <a:defRPr sz="1100"/>
            </a:lvl1pPr>
          </a:lstStyle>
          <a:p>
            <a:endParaRPr lang="en-US"/>
          </a:p>
        </p:txBody>
      </p:sp>
      <p:sp>
        <p:nvSpPr>
          <p:cNvPr id="3" name="Date Placeholder 2"/>
          <p:cNvSpPr>
            <a:spLocks noGrp="1"/>
          </p:cNvSpPr>
          <p:nvPr>
            <p:ph type="dt" sz="quarter" idx="1"/>
          </p:nvPr>
        </p:nvSpPr>
        <p:spPr>
          <a:xfrm>
            <a:off x="3970339" y="3"/>
            <a:ext cx="3038476" cy="466576"/>
          </a:xfrm>
          <a:prstGeom prst="rect">
            <a:avLst/>
          </a:prstGeom>
        </p:spPr>
        <p:txBody>
          <a:bodyPr vert="horz" lIns="91228" tIns="45615" rIns="91228" bIns="45615" rtlCol="0"/>
          <a:lstStyle>
            <a:lvl1pPr algn="r">
              <a:defRPr sz="1100"/>
            </a:lvl1pPr>
          </a:lstStyle>
          <a:p>
            <a:fld id="{077FA643-F334-422D-9B14-BCCFED753E5A}" type="datetimeFigureOut">
              <a:rPr lang="en-US" smtClean="0"/>
              <a:t>7/12/2021</a:t>
            </a:fld>
            <a:endParaRPr lang="en-US"/>
          </a:p>
        </p:txBody>
      </p:sp>
      <p:sp>
        <p:nvSpPr>
          <p:cNvPr id="4" name="Footer Placeholder 3"/>
          <p:cNvSpPr>
            <a:spLocks noGrp="1"/>
          </p:cNvSpPr>
          <p:nvPr>
            <p:ph type="ftr" sz="quarter" idx="2"/>
          </p:nvPr>
        </p:nvSpPr>
        <p:spPr>
          <a:xfrm>
            <a:off x="0" y="8829824"/>
            <a:ext cx="3038476" cy="466576"/>
          </a:xfrm>
          <a:prstGeom prst="rect">
            <a:avLst/>
          </a:prstGeom>
        </p:spPr>
        <p:txBody>
          <a:bodyPr vert="horz" lIns="91228" tIns="45615" rIns="91228" bIns="45615" rtlCol="0" anchor="b"/>
          <a:lstStyle>
            <a:lvl1pPr algn="l">
              <a:defRPr sz="1100"/>
            </a:lvl1pPr>
          </a:lstStyle>
          <a:p>
            <a:endParaRPr lang="en-US"/>
          </a:p>
        </p:txBody>
      </p:sp>
      <p:sp>
        <p:nvSpPr>
          <p:cNvPr id="5" name="Slide Number Placeholder 4"/>
          <p:cNvSpPr>
            <a:spLocks noGrp="1"/>
          </p:cNvSpPr>
          <p:nvPr>
            <p:ph type="sldNum" sz="quarter" idx="3"/>
          </p:nvPr>
        </p:nvSpPr>
        <p:spPr>
          <a:xfrm>
            <a:off x="3970339" y="8829824"/>
            <a:ext cx="3038476" cy="466576"/>
          </a:xfrm>
          <a:prstGeom prst="rect">
            <a:avLst/>
          </a:prstGeom>
        </p:spPr>
        <p:txBody>
          <a:bodyPr vert="horz" lIns="91228" tIns="45615" rIns="91228" bIns="45615" rtlCol="0" anchor="b"/>
          <a:lstStyle>
            <a:lvl1pPr algn="r">
              <a:defRPr sz="1100"/>
            </a:lvl1pPr>
          </a:lstStyle>
          <a:p>
            <a:fld id="{13D032B7-6EDC-43A7-B356-C44FF0C4AA98}" type="slidenum">
              <a:rPr lang="en-US" smtClean="0"/>
              <a:t>‹#›</a:t>
            </a:fld>
            <a:endParaRPr lang="en-US"/>
          </a:p>
        </p:txBody>
      </p:sp>
    </p:spTree>
    <p:extLst>
      <p:ext uri="{BB962C8B-B14F-4D97-AF65-F5344CB8AC3E}">
        <p14:creationId xmlns:p14="http://schemas.microsoft.com/office/powerpoint/2010/main" val="1993435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0703" tIns="45351" rIns="90703" bIns="45351" rtlCol="0"/>
          <a:lstStyle>
            <a:lvl1pPr algn="l">
              <a:defRPr sz="1100"/>
            </a:lvl1pPr>
          </a:lstStyle>
          <a:p>
            <a:endParaRPr lang="en-US"/>
          </a:p>
        </p:txBody>
      </p:sp>
      <p:sp>
        <p:nvSpPr>
          <p:cNvPr id="3" name="Date Placeholder 2"/>
          <p:cNvSpPr>
            <a:spLocks noGrp="1"/>
          </p:cNvSpPr>
          <p:nvPr>
            <p:ph type="dt" idx="1"/>
          </p:nvPr>
        </p:nvSpPr>
        <p:spPr>
          <a:xfrm>
            <a:off x="3970940" y="1"/>
            <a:ext cx="3037840" cy="466434"/>
          </a:xfrm>
          <a:prstGeom prst="rect">
            <a:avLst/>
          </a:prstGeom>
        </p:spPr>
        <p:txBody>
          <a:bodyPr vert="horz" lIns="90703" tIns="45351" rIns="90703" bIns="45351" rtlCol="0"/>
          <a:lstStyle>
            <a:lvl1pPr algn="r">
              <a:defRPr sz="1100"/>
            </a:lvl1pPr>
          </a:lstStyle>
          <a:p>
            <a:fld id="{AF810C2F-81AF-4B5C-B73A-FF4D6C74CCA2}" type="datetimeFigureOut">
              <a:rPr lang="en-US" smtClean="0"/>
              <a:t>7/12/2021</a:t>
            </a:fld>
            <a:endParaRPr lang="en-US"/>
          </a:p>
        </p:txBody>
      </p:sp>
      <p:sp>
        <p:nvSpPr>
          <p:cNvPr id="4" name="Slide Image Placeholder 3"/>
          <p:cNvSpPr>
            <a:spLocks noGrp="1" noRot="1" noChangeAspect="1"/>
          </p:cNvSpPr>
          <p:nvPr>
            <p:ph type="sldImg" idx="2"/>
          </p:nvPr>
        </p:nvSpPr>
        <p:spPr>
          <a:xfrm>
            <a:off x="720725" y="1160463"/>
            <a:ext cx="5568950" cy="3133725"/>
          </a:xfrm>
          <a:prstGeom prst="rect">
            <a:avLst/>
          </a:prstGeom>
          <a:noFill/>
          <a:ln w="12700">
            <a:solidFill>
              <a:prstClr val="black"/>
            </a:solidFill>
          </a:ln>
        </p:spPr>
        <p:txBody>
          <a:bodyPr vert="horz" lIns="90703" tIns="45351" rIns="90703" bIns="45351" rtlCol="0" anchor="ctr"/>
          <a:lstStyle/>
          <a:p>
            <a:endParaRPr lang="en-US"/>
          </a:p>
        </p:txBody>
      </p:sp>
      <p:sp>
        <p:nvSpPr>
          <p:cNvPr id="5" name="Notes Placeholder 4"/>
          <p:cNvSpPr>
            <a:spLocks noGrp="1"/>
          </p:cNvSpPr>
          <p:nvPr>
            <p:ph type="body" sz="quarter" idx="3"/>
          </p:nvPr>
        </p:nvSpPr>
        <p:spPr>
          <a:xfrm>
            <a:off x="701040" y="4473900"/>
            <a:ext cx="5608320" cy="3660458"/>
          </a:xfrm>
          <a:prstGeom prst="rect">
            <a:avLst/>
          </a:prstGeom>
        </p:spPr>
        <p:txBody>
          <a:bodyPr vert="horz" lIns="90703" tIns="45351" rIns="90703" bIns="453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70"/>
            <a:ext cx="3037840" cy="466432"/>
          </a:xfrm>
          <a:prstGeom prst="rect">
            <a:avLst/>
          </a:prstGeom>
        </p:spPr>
        <p:txBody>
          <a:bodyPr vert="horz" lIns="90703" tIns="45351" rIns="90703" bIns="45351" rtlCol="0" anchor="b"/>
          <a:lstStyle>
            <a:lvl1pPr algn="l">
              <a:defRPr sz="1100"/>
            </a:lvl1pPr>
          </a:lstStyle>
          <a:p>
            <a:endParaRPr lang="en-US"/>
          </a:p>
        </p:txBody>
      </p:sp>
      <p:sp>
        <p:nvSpPr>
          <p:cNvPr id="7" name="Slide Number Placeholder 6"/>
          <p:cNvSpPr>
            <a:spLocks noGrp="1"/>
          </p:cNvSpPr>
          <p:nvPr>
            <p:ph type="sldNum" sz="quarter" idx="5"/>
          </p:nvPr>
        </p:nvSpPr>
        <p:spPr>
          <a:xfrm>
            <a:off x="3970940" y="8829970"/>
            <a:ext cx="3037840" cy="466432"/>
          </a:xfrm>
          <a:prstGeom prst="rect">
            <a:avLst/>
          </a:prstGeom>
        </p:spPr>
        <p:txBody>
          <a:bodyPr vert="horz" lIns="90703" tIns="45351" rIns="90703" bIns="45351" rtlCol="0" anchor="b"/>
          <a:lstStyle>
            <a:lvl1pPr algn="r">
              <a:defRPr sz="1100"/>
            </a:lvl1pPr>
          </a:lstStyle>
          <a:p>
            <a:fld id="{F8FD9AC7-DA5F-47AF-B3A7-AAD7B149B2BD}" type="slidenum">
              <a:rPr lang="en-US" smtClean="0"/>
              <a:t>‹#›</a:t>
            </a:fld>
            <a:endParaRPr lang="en-US"/>
          </a:p>
        </p:txBody>
      </p:sp>
    </p:spTree>
    <p:extLst>
      <p:ext uri="{BB962C8B-B14F-4D97-AF65-F5344CB8AC3E}">
        <p14:creationId xmlns:p14="http://schemas.microsoft.com/office/powerpoint/2010/main" val="4093204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D9AC7-DA5F-47AF-B3A7-AAD7B149B2BD}" type="slidenum">
              <a:rPr lang="en-US" smtClean="0"/>
              <a:t>1</a:t>
            </a:fld>
            <a:endParaRPr lang="en-US"/>
          </a:p>
        </p:txBody>
      </p:sp>
    </p:spTree>
    <p:extLst>
      <p:ext uri="{BB962C8B-B14F-4D97-AF65-F5344CB8AC3E}">
        <p14:creationId xmlns:p14="http://schemas.microsoft.com/office/powerpoint/2010/main" val="1248867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295859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3</a:t>
            </a:fld>
            <a:endParaRPr lang="en-US"/>
          </a:p>
        </p:txBody>
      </p:sp>
    </p:spTree>
    <p:extLst>
      <p:ext uri="{BB962C8B-B14F-4D97-AF65-F5344CB8AC3E}">
        <p14:creationId xmlns:p14="http://schemas.microsoft.com/office/powerpoint/2010/main" val="259168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534">
              <a:defRPr sz="1000">
                <a:solidFill>
                  <a:schemeClr val="tx1"/>
                </a:solidFill>
                <a:latin typeface="Arial" pitchFamily="34" charset="0"/>
                <a:ea typeface="MS PGothic" pitchFamily="34" charset="-128"/>
              </a:defRPr>
            </a:lvl1pPr>
            <a:lvl2pPr marL="741231" indent="-285089" defTabSz="907534">
              <a:defRPr sz="1000">
                <a:solidFill>
                  <a:schemeClr val="tx1"/>
                </a:solidFill>
                <a:latin typeface="Arial" pitchFamily="34" charset="0"/>
                <a:ea typeface="MS PGothic" pitchFamily="34" charset="-128"/>
              </a:defRPr>
            </a:lvl2pPr>
            <a:lvl3pPr marL="1140357" indent="-228070" defTabSz="907534">
              <a:defRPr sz="1000">
                <a:solidFill>
                  <a:schemeClr val="tx1"/>
                </a:solidFill>
                <a:latin typeface="Arial" pitchFamily="34" charset="0"/>
                <a:ea typeface="MS PGothic" pitchFamily="34" charset="-128"/>
              </a:defRPr>
            </a:lvl3pPr>
            <a:lvl4pPr marL="1596500" indent="-228070" defTabSz="907534">
              <a:defRPr sz="1000">
                <a:solidFill>
                  <a:schemeClr val="tx1"/>
                </a:solidFill>
                <a:latin typeface="Arial" pitchFamily="34" charset="0"/>
                <a:ea typeface="MS PGothic" pitchFamily="34" charset="-128"/>
              </a:defRPr>
            </a:lvl4pPr>
            <a:lvl5pPr marL="2052642" indent="-228070" defTabSz="907534">
              <a:defRPr sz="1000">
                <a:solidFill>
                  <a:schemeClr val="tx1"/>
                </a:solidFill>
                <a:latin typeface="Arial" pitchFamily="34" charset="0"/>
                <a:ea typeface="MS PGothic" pitchFamily="34" charset="-128"/>
              </a:defRPr>
            </a:lvl5pPr>
            <a:lvl6pPr marL="2508785"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6pPr>
            <a:lvl7pPr marL="2964927"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7pPr>
            <a:lvl8pPr marL="3421071"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8pPr>
            <a:lvl9pPr marL="3877212" indent="-228070" algn="ctr" defTabSz="907534" eaLnBrk="0" fontAlgn="base" hangingPunct="0">
              <a:spcBef>
                <a:spcPct val="0"/>
              </a:spcBef>
              <a:spcAft>
                <a:spcPct val="0"/>
              </a:spcAft>
              <a:defRPr sz="1000">
                <a:solidFill>
                  <a:schemeClr val="tx1"/>
                </a:solidFill>
                <a:latin typeface="Arial" pitchFamily="34" charset="0"/>
                <a:ea typeface="MS PGothic" pitchFamily="34" charset="-128"/>
              </a:defRPr>
            </a:lvl9pPr>
          </a:lstStyle>
          <a:p>
            <a:fld id="{100BCC03-44C6-4A0D-A734-4C80C4C877C3}" type="slidenum">
              <a:rPr lang="en-US" sz="1800">
                <a:solidFill>
                  <a:prstClr val="black"/>
                </a:solidFill>
              </a:rPr>
              <a:pPr/>
              <a:t>24</a:t>
            </a:fld>
            <a:endParaRPr lang="en-US" sz="1800">
              <a:solidFill>
                <a:prstClr val="black"/>
              </a:solidFill>
            </a:endParaRPr>
          </a:p>
        </p:txBody>
      </p:sp>
      <p:sp>
        <p:nvSpPr>
          <p:cNvPr id="329731" name="Rectangle 2"/>
          <p:cNvSpPr>
            <a:spLocks noGrp="1" noRot="1" noChangeAspect="1" noChangeArrowheads="1" noTextEdit="1"/>
          </p:cNvSpPr>
          <p:nvPr>
            <p:ph type="sldImg"/>
          </p:nvPr>
        </p:nvSpPr>
        <p:spPr>
          <a:xfrm>
            <a:off x="404813" y="696913"/>
            <a:ext cx="6203950" cy="3490912"/>
          </a:xfrm>
          <a:ln/>
        </p:spPr>
      </p:sp>
      <p:sp>
        <p:nvSpPr>
          <p:cNvPr id="329732" name="Rectangle 3"/>
          <p:cNvSpPr>
            <a:spLocks noGrp="1" noChangeArrowheads="1"/>
          </p:cNvSpPr>
          <p:nvPr>
            <p:ph type="body" idx="1"/>
          </p:nvPr>
        </p:nvSpPr>
        <p:spPr>
          <a:xfrm>
            <a:off x="933764" y="4416631"/>
            <a:ext cx="5142875" cy="41829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extLst>
      <p:ext uri="{BB962C8B-B14F-4D97-AF65-F5344CB8AC3E}">
        <p14:creationId xmlns:p14="http://schemas.microsoft.com/office/powerpoint/2010/main" val="155241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gray">
          <a:xfrm>
            <a:off x="781051" y="774700"/>
            <a:ext cx="10629900" cy="4795838"/>
          </a:xfrm>
          <a:prstGeom prst="rect">
            <a:avLst/>
          </a:prstGeom>
          <a:solidFill>
            <a:schemeClr val="bg1"/>
          </a:solidFill>
          <a:ln w="12700" algn="ctr">
            <a:solidFill>
              <a:schemeClr val="accent1"/>
            </a:solidFill>
            <a:miter lim="800000"/>
            <a:headEnd/>
            <a:tailEnd/>
          </a:ln>
          <a:effectLst/>
        </p:spPr>
        <p:txBody>
          <a:bodyPr lIns="90000" tIns="90000" rIns="90000" bIns="90000" anchor="ctr"/>
          <a:lstStyle/>
          <a:p>
            <a:pPr marL="119063" indent="-119063" eaLnBrk="0" fontAlgn="base" hangingPunct="0">
              <a:spcBef>
                <a:spcPct val="50000"/>
              </a:spcBef>
              <a:spcAft>
                <a:spcPct val="0"/>
              </a:spcAft>
              <a:defRPr/>
            </a:pPr>
            <a:endParaRPr lang="en-GB" sz="1100" b="1" dirty="0">
              <a:solidFill>
                <a:prstClr val="black"/>
              </a:solidFill>
              <a:cs typeface="Arial" charset="0"/>
            </a:endParaRPr>
          </a:p>
        </p:txBody>
      </p:sp>
      <p:pic>
        <p:nvPicPr>
          <p:cNvPr id="5" name="Picture 5" descr="LLP logo with big space copy"/>
          <p:cNvPicPr>
            <a:picLocks noChangeAspect="1" noChangeArrowheads="1"/>
          </p:cNvPicPr>
          <p:nvPr/>
        </p:nvPicPr>
        <p:blipFill>
          <a:blip r:embed="rId2" cstate="print">
            <a:clrChange>
              <a:clrFrom>
                <a:srgbClr val="FFFFFF"/>
              </a:clrFrom>
              <a:clrTo>
                <a:srgbClr val="FFFFFF">
                  <a:alpha val="0"/>
                </a:srgbClr>
              </a:clrTo>
            </a:clrChange>
          </a:blip>
          <a:srcRect l="995" t="1778" b="59770"/>
          <a:stretch>
            <a:fillRect/>
          </a:stretch>
        </p:blipFill>
        <p:spPr bwMode="gray">
          <a:xfrm>
            <a:off x="1193801" y="6026150"/>
            <a:ext cx="1926167" cy="274638"/>
          </a:xfrm>
          <a:prstGeom prst="rect">
            <a:avLst/>
          </a:prstGeom>
          <a:noFill/>
          <a:ln w="9525">
            <a:noFill/>
            <a:miter lim="800000"/>
            <a:headEnd/>
            <a:tailEnd/>
          </a:ln>
        </p:spPr>
      </p:pic>
      <p:sp>
        <p:nvSpPr>
          <p:cNvPr id="6" name="Text Box 9"/>
          <p:cNvSpPr txBox="1">
            <a:spLocks noChangeArrowheads="1"/>
          </p:cNvSpPr>
          <p:nvPr/>
        </p:nvSpPr>
        <p:spPr bwMode="gray">
          <a:xfrm>
            <a:off x="1189567" y="4756151"/>
            <a:ext cx="1601400" cy="203133"/>
          </a:xfrm>
          <a:prstGeom prst="rect">
            <a:avLst/>
          </a:prstGeom>
          <a:noFill/>
          <a:ln w="12700" cap="rnd" algn="ctr">
            <a:noFill/>
            <a:miter lim="800000"/>
            <a:headEnd/>
            <a:tailEnd/>
          </a:ln>
          <a:effectLst/>
        </p:spPr>
        <p:txBody>
          <a:bodyPr wrap="none" lIns="0" tIns="0" rIns="0" bIns="0">
            <a:spAutoFit/>
          </a:bodyPr>
          <a:lstStyle/>
          <a:p>
            <a:pPr eaLnBrk="0" fontAlgn="base" hangingPunct="0">
              <a:lnSpc>
                <a:spcPct val="110000"/>
              </a:lnSpc>
              <a:spcBef>
                <a:spcPct val="0"/>
              </a:spcBef>
              <a:spcAft>
                <a:spcPct val="0"/>
              </a:spcAft>
              <a:defRPr/>
            </a:pPr>
            <a:r>
              <a:rPr lang="en-GB" sz="1200" dirty="0">
                <a:solidFill>
                  <a:prstClr val="black"/>
                </a:solidFill>
                <a:cs typeface="Arial" charset="0"/>
              </a:rPr>
              <a:t>Deloitte Consulting LLP</a:t>
            </a:r>
          </a:p>
        </p:txBody>
      </p:sp>
      <p:sp>
        <p:nvSpPr>
          <p:cNvPr id="3700739" name="Rectangle 3"/>
          <p:cNvSpPr>
            <a:spLocks noGrp="1" noChangeArrowheads="1"/>
          </p:cNvSpPr>
          <p:nvPr>
            <p:ph type="ctrTitle" sz="quarter"/>
          </p:nvPr>
        </p:nvSpPr>
        <p:spPr>
          <a:xfrm>
            <a:off x="1189567" y="2848422"/>
            <a:ext cx="8775700" cy="282129"/>
          </a:xfrm>
        </p:spPr>
        <p:txBody>
          <a:bodyPr/>
          <a:lstStyle>
            <a:lvl1pPr>
              <a:lnSpc>
                <a:spcPts val="2200"/>
              </a:lnSpc>
              <a:spcBef>
                <a:spcPct val="100000"/>
              </a:spcBef>
              <a:buClr>
                <a:schemeClr val="tx2"/>
              </a:buClr>
              <a:buSzPct val="85000"/>
              <a:buFont typeface="Wingdings" pitchFamily="2" charset="2"/>
              <a:buNone/>
              <a:defRPr sz="1800"/>
            </a:lvl1pPr>
          </a:lstStyle>
          <a:p>
            <a:r>
              <a:rPr lang="en-US" dirty="0"/>
              <a:t>Click to edit Master title style</a:t>
            </a:r>
          </a:p>
        </p:txBody>
      </p:sp>
      <p:sp>
        <p:nvSpPr>
          <p:cNvPr id="3700740" name="Rectangle 4"/>
          <p:cNvSpPr>
            <a:spLocks noGrp="1" noChangeArrowheads="1"/>
          </p:cNvSpPr>
          <p:nvPr>
            <p:ph type="subTitle" sz="quarter" idx="1"/>
          </p:nvPr>
        </p:nvSpPr>
        <p:spPr>
          <a:xfrm>
            <a:off x="1189568" y="3402014"/>
            <a:ext cx="8777817" cy="439737"/>
          </a:xfrm>
          <a:ln/>
        </p:spPr>
        <p:txBody>
          <a:bodyPr/>
          <a:lstStyle>
            <a:lvl1pPr>
              <a:lnSpc>
                <a:spcPts val="1600"/>
              </a:lnSpc>
              <a:spcBef>
                <a:spcPct val="15000"/>
              </a:spcBef>
              <a:buClrTx/>
              <a:buNone/>
              <a:defRPr sz="1400" b="1"/>
            </a:lvl1pPr>
          </a:lstStyle>
          <a:p>
            <a:r>
              <a:rPr lang="en-US" dirty="0"/>
              <a:t>Click to edit Master subtitle style</a:t>
            </a:r>
          </a:p>
        </p:txBody>
      </p:sp>
    </p:spTree>
    <p:extLst>
      <p:ext uri="{BB962C8B-B14F-4D97-AF65-F5344CB8AC3E}">
        <p14:creationId xmlns:p14="http://schemas.microsoft.com/office/powerpoint/2010/main" val="357314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es - 3x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5"/>
          <p:cNvSpPr>
            <a:spLocks noGrp="1"/>
          </p:cNvSpPr>
          <p:nvPr>
            <p:ph type="body" sz="quarter" idx="11"/>
          </p:nvPr>
        </p:nvSpPr>
        <p:spPr>
          <a:xfrm>
            <a:off x="4340352" y="1399032"/>
            <a:ext cx="3474720" cy="4892040"/>
          </a:xfrm>
        </p:spPr>
        <p:txBody>
          <a:bodyPr/>
          <a:lstStyle>
            <a:lvl1pPr>
              <a:buNone/>
              <a:defRPr/>
            </a:lvl1pPr>
          </a:lstStyle>
          <a:p>
            <a:pPr lvl="0"/>
            <a:r>
              <a:rPr lang="en-US" dirty="0"/>
              <a:t>Click to edit</a:t>
            </a:r>
          </a:p>
          <a:p>
            <a:pPr lvl="0"/>
            <a:endParaRPr lang="en-US" dirty="0"/>
          </a:p>
        </p:txBody>
      </p:sp>
      <p:sp>
        <p:nvSpPr>
          <p:cNvPr id="8" name="Text Placeholder 15"/>
          <p:cNvSpPr>
            <a:spLocks noGrp="1"/>
          </p:cNvSpPr>
          <p:nvPr>
            <p:ph type="body" sz="quarter" idx="14"/>
          </p:nvPr>
        </p:nvSpPr>
        <p:spPr>
          <a:xfrm>
            <a:off x="524256" y="1399032"/>
            <a:ext cx="3474720" cy="4892040"/>
          </a:xfrm>
        </p:spPr>
        <p:txBody>
          <a:bodyPr/>
          <a:lstStyle>
            <a:lvl1pPr>
              <a:buNone/>
              <a:defRPr/>
            </a:lvl1pPr>
          </a:lstStyle>
          <a:p>
            <a:pPr lvl="0"/>
            <a:r>
              <a:rPr lang="en-US" dirty="0"/>
              <a:t>Click to edit</a:t>
            </a:r>
          </a:p>
          <a:p>
            <a:pPr lvl="0"/>
            <a:endParaRPr lang="en-US" dirty="0"/>
          </a:p>
        </p:txBody>
      </p:sp>
      <p:sp>
        <p:nvSpPr>
          <p:cNvPr id="13" name="Text Placeholder 15"/>
          <p:cNvSpPr>
            <a:spLocks noGrp="1"/>
          </p:cNvSpPr>
          <p:nvPr>
            <p:ph type="body" sz="quarter" idx="16"/>
          </p:nvPr>
        </p:nvSpPr>
        <p:spPr>
          <a:xfrm>
            <a:off x="8168640" y="1399032"/>
            <a:ext cx="3474720" cy="4892040"/>
          </a:xfrm>
        </p:spPr>
        <p:txBody>
          <a:bodyPr/>
          <a:lstStyle>
            <a:lvl1pPr>
              <a:buNone/>
              <a:defRPr/>
            </a:lvl1pPr>
          </a:lstStyle>
          <a:p>
            <a:pPr lvl="0"/>
            <a:r>
              <a:rPr lang="en-US" dirty="0"/>
              <a:t>Click to edit</a:t>
            </a:r>
          </a:p>
          <a:p>
            <a:pPr lvl="0"/>
            <a:endParaRPr lang="en-US" dirty="0"/>
          </a:p>
        </p:txBody>
      </p:sp>
    </p:spTree>
    <p:extLst>
      <p:ext uri="{BB962C8B-B14F-4D97-AF65-F5344CB8AC3E}">
        <p14:creationId xmlns:p14="http://schemas.microsoft.com/office/powerpoint/2010/main" val="93207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oxes -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399032"/>
            <a:ext cx="5352288"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315456" y="1399032"/>
            <a:ext cx="5352288"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524256" y="4041648"/>
            <a:ext cx="5340096"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315456" y="4041648"/>
            <a:ext cx="5340096" cy="2057400"/>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1776248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oxes - 3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399032"/>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4340352" y="1399032"/>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2" name="Text Placeholder 15"/>
          <p:cNvSpPr>
            <a:spLocks noGrp="1"/>
          </p:cNvSpPr>
          <p:nvPr>
            <p:ph type="body" sz="quarter" idx="22"/>
          </p:nvPr>
        </p:nvSpPr>
        <p:spPr>
          <a:xfrm>
            <a:off x="8168640" y="1399032"/>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3" name="Text Placeholder 15"/>
          <p:cNvSpPr>
            <a:spLocks noGrp="1"/>
          </p:cNvSpPr>
          <p:nvPr>
            <p:ph type="body" sz="quarter" idx="23"/>
          </p:nvPr>
        </p:nvSpPr>
        <p:spPr>
          <a:xfrm>
            <a:off x="524256" y="4041839"/>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4340352" y="4041839"/>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
        <p:nvSpPr>
          <p:cNvPr id="15" name="Text Placeholder 15"/>
          <p:cNvSpPr>
            <a:spLocks noGrp="1"/>
          </p:cNvSpPr>
          <p:nvPr>
            <p:ph type="body" sz="quarter" idx="25"/>
          </p:nvPr>
        </p:nvSpPr>
        <p:spPr>
          <a:xfrm>
            <a:off x="8168640" y="4041839"/>
            <a:ext cx="3474720" cy="2249424"/>
          </a:xfrm>
        </p:spPr>
        <p:txBody>
          <a:bodyPr/>
          <a:lstStyle>
            <a:lvl1pPr marL="0" indent="0">
              <a:lnSpc>
                <a:spcPct val="95000"/>
              </a:lnSpc>
              <a:spcBef>
                <a:spcPts val="0"/>
              </a:spcBef>
              <a:buNone/>
              <a:defRPr b="1"/>
            </a:lvl1pPr>
          </a:lstStyle>
          <a:p>
            <a:pPr lvl="0"/>
            <a:r>
              <a:rPr lang="en-US" dirty="0"/>
              <a:t>Click to edit</a:t>
            </a:r>
          </a:p>
          <a:p>
            <a:pPr lvl="0"/>
            <a:endParaRPr lang="en-US" dirty="0"/>
          </a:p>
        </p:txBody>
      </p:sp>
    </p:spTree>
    <p:extLst>
      <p:ext uri="{BB962C8B-B14F-4D97-AF65-F5344CB8AC3E}">
        <p14:creationId xmlns:p14="http://schemas.microsoft.com/office/powerpoint/2010/main" val="1480825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8666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17" name="Text Placeholder 14"/>
          <p:cNvSpPr>
            <a:spLocks noGrp="1"/>
          </p:cNvSpPr>
          <p:nvPr>
            <p:ph type="body" sz="quarter" idx="21"/>
          </p:nvPr>
        </p:nvSpPr>
        <p:spPr>
          <a:xfrm>
            <a:off x="2755392" y="3858768"/>
            <a:ext cx="4230624" cy="1088136"/>
          </a:xfrm>
        </p:spPr>
        <p:txBody>
          <a:bodyPr/>
          <a:lstStyle>
            <a:lvl1pPr>
              <a:buNone/>
              <a:defRPr/>
            </a:lvl1pPr>
          </a:lstStyle>
          <a:p>
            <a:pPr lvl="0"/>
            <a:r>
              <a:rPr lang="en-US" dirty="0"/>
              <a:t>Click to edit</a:t>
            </a:r>
          </a:p>
        </p:txBody>
      </p:sp>
      <p:sp>
        <p:nvSpPr>
          <p:cNvPr id="18" name="Text Placeholder 14"/>
          <p:cNvSpPr>
            <a:spLocks noGrp="1"/>
          </p:cNvSpPr>
          <p:nvPr>
            <p:ph type="body" sz="quarter" idx="22"/>
          </p:nvPr>
        </p:nvSpPr>
        <p:spPr>
          <a:xfrm>
            <a:off x="2755392" y="5202936"/>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
        <p:nvSpPr>
          <p:cNvPr id="23" name="Text Placeholder 14"/>
          <p:cNvSpPr>
            <a:spLocks noGrp="1"/>
          </p:cNvSpPr>
          <p:nvPr>
            <p:ph type="body" sz="quarter" idx="25"/>
          </p:nvPr>
        </p:nvSpPr>
        <p:spPr>
          <a:xfrm>
            <a:off x="7437120" y="3858768"/>
            <a:ext cx="4230624" cy="1088136"/>
          </a:xfrm>
        </p:spPr>
        <p:txBody>
          <a:bodyPr/>
          <a:lstStyle>
            <a:lvl1pPr>
              <a:buNone/>
              <a:defRPr/>
            </a:lvl1pPr>
          </a:lstStyle>
          <a:p>
            <a:pPr lvl="0"/>
            <a:r>
              <a:rPr lang="en-US" dirty="0"/>
              <a:t>Click to edit</a:t>
            </a:r>
          </a:p>
        </p:txBody>
      </p:sp>
      <p:sp>
        <p:nvSpPr>
          <p:cNvPr id="24" name="Text Placeholder 14"/>
          <p:cNvSpPr>
            <a:spLocks noGrp="1"/>
          </p:cNvSpPr>
          <p:nvPr>
            <p:ph type="body" sz="quarter" idx="26"/>
          </p:nvPr>
        </p:nvSpPr>
        <p:spPr>
          <a:xfrm>
            <a:off x="7437120" y="5202936"/>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996630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points - 5 points 2 columns/poi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1060704"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620256"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1060704"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620256"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4" name="Text Placeholder 15"/>
          <p:cNvSpPr>
            <a:spLocks noGrp="1"/>
          </p:cNvSpPr>
          <p:nvPr>
            <p:ph type="body" sz="quarter" idx="21"/>
          </p:nvPr>
        </p:nvSpPr>
        <p:spPr>
          <a:xfrm>
            <a:off x="1060704" y="3456432"/>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23" name="Text Placeholder 15"/>
          <p:cNvSpPr>
            <a:spLocks noGrp="1"/>
          </p:cNvSpPr>
          <p:nvPr>
            <p:ph type="body" sz="quarter" idx="23"/>
          </p:nvPr>
        </p:nvSpPr>
        <p:spPr>
          <a:xfrm>
            <a:off x="1060704" y="453542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28" name="Text Placeholder 15"/>
          <p:cNvSpPr>
            <a:spLocks noGrp="1"/>
          </p:cNvSpPr>
          <p:nvPr>
            <p:ph type="body" sz="quarter" idx="25"/>
          </p:nvPr>
        </p:nvSpPr>
        <p:spPr>
          <a:xfrm>
            <a:off x="1060704" y="561441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31" name="Text Placeholder 15"/>
          <p:cNvSpPr>
            <a:spLocks noGrp="1"/>
          </p:cNvSpPr>
          <p:nvPr>
            <p:ph type="body" sz="quarter" idx="27"/>
          </p:nvPr>
        </p:nvSpPr>
        <p:spPr>
          <a:xfrm>
            <a:off x="6620256" y="3456432"/>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34" name="Text Placeholder 15"/>
          <p:cNvSpPr>
            <a:spLocks noGrp="1"/>
          </p:cNvSpPr>
          <p:nvPr>
            <p:ph type="body" sz="quarter" idx="29"/>
          </p:nvPr>
        </p:nvSpPr>
        <p:spPr>
          <a:xfrm>
            <a:off x="6620256" y="453542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37" name="Text Placeholder 15"/>
          <p:cNvSpPr>
            <a:spLocks noGrp="1"/>
          </p:cNvSpPr>
          <p:nvPr>
            <p:ph type="body" sz="quarter" idx="31"/>
          </p:nvPr>
        </p:nvSpPr>
        <p:spPr>
          <a:xfrm>
            <a:off x="6620256" y="561441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1697027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points - 5 points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1060704"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851904" y="1289304"/>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1060704"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851904" y="2368296"/>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4" name="Text Placeholder 15"/>
          <p:cNvSpPr>
            <a:spLocks noGrp="1"/>
          </p:cNvSpPr>
          <p:nvPr>
            <p:ph type="body" sz="quarter" idx="21"/>
          </p:nvPr>
        </p:nvSpPr>
        <p:spPr>
          <a:xfrm>
            <a:off x="1060704" y="3456432"/>
            <a:ext cx="4815840" cy="749808"/>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82149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utlined in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5"/>
          <p:cNvSpPr>
            <a:spLocks noGrp="1"/>
          </p:cNvSpPr>
          <p:nvPr>
            <p:ph type="body" sz="quarter" idx="11"/>
          </p:nvPr>
        </p:nvSpPr>
        <p:spPr>
          <a:xfrm>
            <a:off x="332841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
        <p:nvSpPr>
          <p:cNvPr id="8" name="Text Placeholder 15"/>
          <p:cNvSpPr>
            <a:spLocks noGrp="1"/>
          </p:cNvSpPr>
          <p:nvPr>
            <p:ph type="body" sz="quarter" idx="14"/>
          </p:nvPr>
        </p:nvSpPr>
        <p:spPr>
          <a:xfrm>
            <a:off x="52425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
        <p:nvSpPr>
          <p:cNvPr id="11" name="Text Placeholder 15"/>
          <p:cNvSpPr>
            <a:spLocks noGrp="1"/>
          </p:cNvSpPr>
          <p:nvPr>
            <p:ph type="body" sz="quarter" idx="15"/>
          </p:nvPr>
        </p:nvSpPr>
        <p:spPr>
          <a:xfrm>
            <a:off x="613257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
        <p:nvSpPr>
          <p:cNvPr id="13" name="Text Placeholder 15"/>
          <p:cNvSpPr>
            <a:spLocks noGrp="1"/>
          </p:cNvSpPr>
          <p:nvPr>
            <p:ph type="body" sz="quarter" idx="17"/>
          </p:nvPr>
        </p:nvSpPr>
        <p:spPr>
          <a:xfrm>
            <a:off x="8936736" y="1243584"/>
            <a:ext cx="2731008" cy="2103120"/>
          </a:xfrm>
          <a:solidFill>
            <a:srgbClr val="FFFFFF"/>
          </a:solidFill>
          <a:ln w="12700">
            <a:solidFill>
              <a:schemeClr val="accent1"/>
            </a:solidFill>
          </a:ln>
        </p:spPr>
        <p:txBody>
          <a:bodyPr lIns="73152" tIns="182880" rIns="73152" bIns="73152"/>
          <a:lstStyle>
            <a:lvl1pPr>
              <a:buNone/>
              <a:defRPr/>
            </a:lvl1pPr>
          </a:lstStyle>
          <a:p>
            <a:pPr lvl="0"/>
            <a:r>
              <a:rPr lang="en-US" dirty="0"/>
              <a:t>Click to edit</a:t>
            </a:r>
          </a:p>
          <a:p>
            <a:pPr lvl="0"/>
            <a:endParaRPr lang="en-US" dirty="0"/>
          </a:p>
        </p:txBody>
      </p:sp>
    </p:spTree>
    <p:extLst>
      <p:ext uri="{BB962C8B-B14F-4D97-AF65-F5344CB8AC3E}">
        <p14:creationId xmlns:p14="http://schemas.microsoft.com/office/powerpoint/2010/main" val="669499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evrons with text boxes -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3243072"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2" name="Text Placeholder 15"/>
          <p:cNvSpPr>
            <a:spLocks noGrp="1"/>
          </p:cNvSpPr>
          <p:nvPr>
            <p:ph type="body" sz="quarter" idx="22"/>
          </p:nvPr>
        </p:nvSpPr>
        <p:spPr>
          <a:xfrm>
            <a:off x="5949696"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3" name="Text Placeholder 15"/>
          <p:cNvSpPr>
            <a:spLocks noGrp="1"/>
          </p:cNvSpPr>
          <p:nvPr>
            <p:ph type="body" sz="quarter" idx="23"/>
          </p:nvPr>
        </p:nvSpPr>
        <p:spPr>
          <a:xfrm>
            <a:off x="524256" y="4709160"/>
            <a:ext cx="534009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4709160"/>
            <a:ext cx="534009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0" name="Text Placeholder 15"/>
          <p:cNvSpPr>
            <a:spLocks noGrp="1"/>
          </p:cNvSpPr>
          <p:nvPr>
            <p:ph type="body" sz="quarter" idx="25"/>
          </p:nvPr>
        </p:nvSpPr>
        <p:spPr>
          <a:xfrm>
            <a:off x="8668512" y="1828800"/>
            <a:ext cx="2718816" cy="1591056"/>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887908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s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15"/>
          <p:cNvSpPr>
            <a:spLocks noGrp="1"/>
          </p:cNvSpPr>
          <p:nvPr>
            <p:ph type="body" sz="quarter" idx="15"/>
          </p:nvPr>
        </p:nvSpPr>
        <p:spPr>
          <a:xfrm>
            <a:off x="6315456" y="1399032"/>
            <a:ext cx="5340096" cy="22585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315456" y="4041648"/>
            <a:ext cx="5340096" cy="22585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350064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rief Prefatory text">
    <p:spTree>
      <p:nvGrpSpPr>
        <p:cNvPr id="1" name=""/>
        <p:cNvGrpSpPr/>
        <p:nvPr/>
      </p:nvGrpSpPr>
      <p:grpSpPr>
        <a:xfrm>
          <a:off x="0" y="0"/>
          <a:ext cx="0" cy="0"/>
          <a:chOff x="0" y="0"/>
          <a:chExt cx="0" cy="0"/>
        </a:xfrm>
      </p:grpSpPr>
      <p:sp>
        <p:nvSpPr>
          <p:cNvPr id="3" name="Text Box 2"/>
          <p:cNvSpPr txBox="1">
            <a:spLocks noChangeArrowheads="1"/>
          </p:cNvSpPr>
          <p:nvPr userDrawn="1"/>
        </p:nvSpPr>
        <p:spPr bwMode="gray">
          <a:xfrm>
            <a:off x="2321985" y="2365376"/>
            <a:ext cx="7512049" cy="2487613"/>
          </a:xfrm>
          <a:prstGeom prst="rect">
            <a:avLst/>
          </a:prstGeom>
          <a:noFill/>
          <a:ln w="19050" algn="ctr">
            <a:noFill/>
            <a:miter lim="800000"/>
            <a:headEnd/>
            <a:tailEnd/>
          </a:ln>
        </p:spPr>
        <p:txBody>
          <a:bodyPr lIns="0" tIns="73152" rIns="0" bIns="73152"/>
          <a:lstStyle/>
          <a:p>
            <a:pPr fontAlgn="base">
              <a:lnSpc>
                <a:spcPct val="106000"/>
              </a:lnSpc>
              <a:spcBef>
                <a:spcPct val="80000"/>
              </a:spcBef>
              <a:spcAft>
                <a:spcPct val="0"/>
              </a:spcAft>
              <a:buClr>
                <a:prstClr val="black"/>
              </a:buClr>
              <a:buSzPct val="80000"/>
              <a:buFont typeface="Wingdings" pitchFamily="2" charset="2"/>
              <a:buNone/>
              <a:defRPr/>
            </a:pPr>
            <a:endParaRPr lang="en-US" sz="1100" b="1" dirty="0">
              <a:solidFill>
                <a:prstClr val="black"/>
              </a:solidFill>
              <a:cs typeface="Arial" charset="0"/>
            </a:endParaRPr>
          </a:p>
        </p:txBody>
      </p:sp>
      <p:sp>
        <p:nvSpPr>
          <p:cNvPr id="9" name="Text Placeholder 8"/>
          <p:cNvSpPr>
            <a:spLocks noGrp="1"/>
          </p:cNvSpPr>
          <p:nvPr>
            <p:ph type="body" sz="quarter" idx="10"/>
          </p:nvPr>
        </p:nvSpPr>
        <p:spPr>
          <a:xfrm>
            <a:off x="2328672" y="2368296"/>
            <a:ext cx="7510272" cy="2487168"/>
          </a:xfrm>
        </p:spPr>
        <p:txBody>
          <a:bodyPr tIns="73152" bIns="73152"/>
          <a:lstStyle>
            <a:lvl1pPr eaLnBrk="1" hangingPunct="1">
              <a:spcBef>
                <a:spcPct val="80000"/>
              </a:spcBef>
              <a:buClr>
                <a:schemeClr val="tx1"/>
              </a:buClr>
              <a:buSzPct val="80000"/>
              <a:buFont typeface="Wingdings" pitchFamily="2" charset="2"/>
              <a:buNone/>
              <a:defRPr/>
            </a:lvl1pPr>
            <a:lvl5pPr>
              <a:buNone/>
              <a:defRPr/>
            </a:lvl5pPr>
          </a:lstStyle>
          <a:p>
            <a:endParaRPr lang="en-US" dirty="0"/>
          </a:p>
        </p:txBody>
      </p:sp>
    </p:spTree>
    <p:extLst>
      <p:ext uri="{BB962C8B-B14F-4D97-AF65-F5344CB8AC3E}">
        <p14:creationId xmlns:p14="http://schemas.microsoft.com/office/powerpoint/2010/main" val="940577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s - 3/slid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5"/>
          <p:cNvSpPr>
            <a:spLocks noGrp="1"/>
          </p:cNvSpPr>
          <p:nvPr>
            <p:ph type="body" sz="quarter" idx="17"/>
          </p:nvPr>
        </p:nvSpPr>
        <p:spPr>
          <a:xfrm>
            <a:off x="524256" y="4270248"/>
            <a:ext cx="3511296" cy="20299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5" name="Text Placeholder 15"/>
          <p:cNvSpPr>
            <a:spLocks noGrp="1"/>
          </p:cNvSpPr>
          <p:nvPr>
            <p:ph type="body" sz="quarter" idx="19"/>
          </p:nvPr>
        </p:nvSpPr>
        <p:spPr>
          <a:xfrm>
            <a:off x="4346448" y="4270248"/>
            <a:ext cx="3511296" cy="20299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7" name="Text Placeholder 15"/>
          <p:cNvSpPr>
            <a:spLocks noGrp="1"/>
          </p:cNvSpPr>
          <p:nvPr>
            <p:ph type="body" sz="quarter" idx="20"/>
          </p:nvPr>
        </p:nvSpPr>
        <p:spPr>
          <a:xfrm>
            <a:off x="8168640" y="4270248"/>
            <a:ext cx="3511296" cy="202996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554655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s - 2/slide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5"/>
          <p:cNvSpPr>
            <a:spLocks noGrp="1"/>
          </p:cNvSpPr>
          <p:nvPr>
            <p:ph type="body" sz="quarter" idx="17"/>
          </p:nvPr>
        </p:nvSpPr>
        <p:spPr>
          <a:xfrm>
            <a:off x="524256" y="4864608"/>
            <a:ext cx="5340096" cy="1088136"/>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
        <p:nvSpPr>
          <p:cNvPr id="17" name="Text Placeholder 15"/>
          <p:cNvSpPr>
            <a:spLocks noGrp="1"/>
          </p:cNvSpPr>
          <p:nvPr>
            <p:ph type="body" sz="quarter" idx="20"/>
          </p:nvPr>
        </p:nvSpPr>
        <p:spPr>
          <a:xfrm>
            <a:off x="6315456" y="4864608"/>
            <a:ext cx="5340096" cy="1088136"/>
          </a:xfrm>
        </p:spPr>
        <p:txBody>
          <a:bodyPr/>
          <a:lstStyle>
            <a:lvl1pPr marL="0" indent="0">
              <a:lnSpc>
                <a:spcPct val="106000"/>
              </a:lnSpc>
              <a:spcBef>
                <a:spcPts val="0"/>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3092771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15"/>
          <p:cNvSpPr>
            <a:spLocks noGrp="1"/>
          </p:cNvSpPr>
          <p:nvPr>
            <p:ph type="body" sz="quarter" idx="17"/>
          </p:nvPr>
        </p:nvSpPr>
        <p:spPr>
          <a:xfrm>
            <a:off x="524256" y="1709928"/>
            <a:ext cx="4047744" cy="4434840"/>
          </a:xfrm>
        </p:spPr>
        <p:txBody>
          <a:bodyPr/>
          <a:lstStyle>
            <a:lvl1pPr marL="0" indent="0">
              <a:lnSpc>
                <a:spcPct val="106000"/>
              </a:lnSpc>
              <a:spcBef>
                <a:spcPts val="1056"/>
              </a:spcBef>
              <a:buNone/>
              <a:defRPr b="1"/>
            </a:lvl1pPr>
          </a:lstStyle>
          <a:p>
            <a:pPr lvl="0"/>
            <a:r>
              <a:rPr lang="en-US" dirty="0"/>
              <a:t>Click to edit</a:t>
            </a:r>
          </a:p>
          <a:p>
            <a:pPr lvl="0"/>
            <a:endParaRPr lang="en-US" dirty="0"/>
          </a:p>
        </p:txBody>
      </p:sp>
    </p:spTree>
    <p:extLst>
      <p:ext uri="{BB962C8B-B14F-4D97-AF65-F5344CB8AC3E}">
        <p14:creationId xmlns:p14="http://schemas.microsoft.com/office/powerpoint/2010/main" val="3438385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chelangelo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15"/>
          <p:cNvSpPr>
            <a:spLocks noGrp="1"/>
          </p:cNvSpPr>
          <p:nvPr>
            <p:ph type="body" sz="quarter" idx="23"/>
          </p:nvPr>
        </p:nvSpPr>
        <p:spPr>
          <a:xfrm>
            <a:off x="524256" y="2898648"/>
            <a:ext cx="5352288" cy="339242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2898648"/>
            <a:ext cx="5352288" cy="339242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2886394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helangelo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5"/>
          <p:cNvSpPr>
            <a:spLocks noGrp="1"/>
          </p:cNvSpPr>
          <p:nvPr>
            <p:ph type="body" sz="quarter" idx="24"/>
          </p:nvPr>
        </p:nvSpPr>
        <p:spPr>
          <a:xfrm>
            <a:off x="6315456" y="1152144"/>
            <a:ext cx="5352288" cy="513892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3573671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umes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15"/>
          <p:cNvSpPr>
            <a:spLocks noGrp="1"/>
          </p:cNvSpPr>
          <p:nvPr>
            <p:ph type="body" sz="quarter" idx="23"/>
          </p:nvPr>
        </p:nvSpPr>
        <p:spPr>
          <a:xfrm>
            <a:off x="524256" y="2697480"/>
            <a:ext cx="5340096" cy="3346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2697480"/>
            <a:ext cx="5340096" cy="3346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25"/>
          </p:nvPr>
        </p:nvSpPr>
        <p:spPr>
          <a:xfrm>
            <a:off x="1926336" y="1399033"/>
            <a:ext cx="3925824" cy="496033"/>
          </a:xfrm>
        </p:spPr>
        <p:txBody>
          <a:bodyPr lIns="54864" tIns="54864" rIns="54864" bIns="54864">
            <a:spAutoFit/>
          </a:bodyPr>
          <a:lstStyle>
            <a:lvl1pPr marL="0" indent="0">
              <a:lnSpc>
                <a:spcPct val="110000"/>
              </a:lnSpc>
              <a:spcBef>
                <a:spcPts val="132"/>
              </a:spcBef>
              <a:buNone/>
              <a:defRPr b="1" i="1"/>
            </a:lvl1pPr>
          </a:lstStyle>
          <a:p>
            <a:pPr lvl="0"/>
            <a:r>
              <a:rPr lang="en-US" dirty="0"/>
              <a:t>Click to edit</a:t>
            </a:r>
          </a:p>
          <a:p>
            <a:pPr lvl="0"/>
            <a:endParaRPr lang="en-US" dirty="0"/>
          </a:p>
        </p:txBody>
      </p:sp>
      <p:sp>
        <p:nvSpPr>
          <p:cNvPr id="10" name="Text Placeholder 15"/>
          <p:cNvSpPr>
            <a:spLocks noGrp="1"/>
          </p:cNvSpPr>
          <p:nvPr>
            <p:ph type="body" sz="quarter" idx="26"/>
          </p:nvPr>
        </p:nvSpPr>
        <p:spPr>
          <a:xfrm>
            <a:off x="7717536" y="1399033"/>
            <a:ext cx="3925824" cy="496033"/>
          </a:xfrm>
        </p:spPr>
        <p:txBody>
          <a:bodyPr lIns="54864" tIns="54864" rIns="54864" bIns="54864">
            <a:spAutoFit/>
          </a:bodyPr>
          <a:lstStyle>
            <a:lvl1pPr marL="0" indent="0">
              <a:lnSpc>
                <a:spcPct val="110000"/>
              </a:lnSpc>
              <a:spcBef>
                <a:spcPts val="132"/>
              </a:spcBef>
              <a:buNone/>
              <a:defRPr b="1" i="1"/>
            </a:lvl1pPr>
          </a:lstStyle>
          <a:p>
            <a:pPr lvl="0"/>
            <a:r>
              <a:rPr lang="en-US" dirty="0"/>
              <a:t>Click to edit</a:t>
            </a:r>
          </a:p>
          <a:p>
            <a:pPr lvl="0"/>
            <a:endParaRPr lang="en-US" dirty="0"/>
          </a:p>
        </p:txBody>
      </p:sp>
    </p:spTree>
    <p:extLst>
      <p:ext uri="{BB962C8B-B14F-4D97-AF65-F5344CB8AC3E}">
        <p14:creationId xmlns:p14="http://schemas.microsoft.com/office/powerpoint/2010/main" val="390953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umes -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15"/>
          <p:cNvSpPr>
            <a:spLocks noGrp="1"/>
          </p:cNvSpPr>
          <p:nvPr>
            <p:ph type="body" sz="quarter" idx="23"/>
          </p:nvPr>
        </p:nvSpPr>
        <p:spPr>
          <a:xfrm>
            <a:off x="524256" y="2697480"/>
            <a:ext cx="5340096" cy="102412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4" name="Text Placeholder 15"/>
          <p:cNvSpPr>
            <a:spLocks noGrp="1"/>
          </p:cNvSpPr>
          <p:nvPr>
            <p:ph type="body" sz="quarter" idx="24"/>
          </p:nvPr>
        </p:nvSpPr>
        <p:spPr>
          <a:xfrm>
            <a:off x="6315456" y="2697480"/>
            <a:ext cx="5340096" cy="1024128"/>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25"/>
          </p:nvPr>
        </p:nvSpPr>
        <p:spPr>
          <a:xfrm>
            <a:off x="1926336" y="1399032"/>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
        <p:nvSpPr>
          <p:cNvPr id="10" name="Text Placeholder 15"/>
          <p:cNvSpPr>
            <a:spLocks noGrp="1"/>
          </p:cNvSpPr>
          <p:nvPr>
            <p:ph type="body" sz="quarter" idx="26"/>
          </p:nvPr>
        </p:nvSpPr>
        <p:spPr>
          <a:xfrm>
            <a:off x="7717536" y="1399032"/>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
        <p:nvSpPr>
          <p:cNvPr id="16" name="Text Placeholder 15"/>
          <p:cNvSpPr>
            <a:spLocks noGrp="1"/>
          </p:cNvSpPr>
          <p:nvPr>
            <p:ph type="body" sz="quarter" idx="29"/>
          </p:nvPr>
        </p:nvSpPr>
        <p:spPr>
          <a:xfrm>
            <a:off x="524256" y="5202936"/>
            <a:ext cx="5340096" cy="1024128"/>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17" name="Text Placeholder 15"/>
          <p:cNvSpPr>
            <a:spLocks noGrp="1"/>
          </p:cNvSpPr>
          <p:nvPr>
            <p:ph type="body" sz="quarter" idx="30"/>
          </p:nvPr>
        </p:nvSpPr>
        <p:spPr>
          <a:xfrm>
            <a:off x="6315456" y="5202936"/>
            <a:ext cx="5340096" cy="1024128"/>
          </a:xfrm>
        </p:spPr>
        <p:txBody>
          <a:bodyPr/>
          <a:lstStyle>
            <a:lvl1pPr marL="0" indent="0">
              <a:lnSpc>
                <a:spcPct val="95000"/>
              </a:lnSpc>
              <a:spcBef>
                <a:spcPts val="0"/>
              </a:spcBef>
              <a:buNone/>
              <a:defRPr b="0"/>
            </a:lvl1pPr>
          </a:lstStyle>
          <a:p>
            <a:pPr lvl="0"/>
            <a:r>
              <a:rPr lang="en-US" dirty="0"/>
              <a:t>Click to edit</a:t>
            </a:r>
          </a:p>
          <a:p>
            <a:pPr lvl="0"/>
            <a:endParaRPr lang="en-US" dirty="0"/>
          </a:p>
        </p:txBody>
      </p:sp>
      <p:sp>
        <p:nvSpPr>
          <p:cNvPr id="22" name="Text Placeholder 15"/>
          <p:cNvSpPr>
            <a:spLocks noGrp="1"/>
          </p:cNvSpPr>
          <p:nvPr>
            <p:ph type="body" sz="quarter" idx="33"/>
          </p:nvPr>
        </p:nvSpPr>
        <p:spPr>
          <a:xfrm>
            <a:off x="1926336" y="3904488"/>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
        <p:nvSpPr>
          <p:cNvPr id="23" name="Text Placeholder 15"/>
          <p:cNvSpPr>
            <a:spLocks noGrp="1"/>
          </p:cNvSpPr>
          <p:nvPr>
            <p:ph type="body" sz="quarter" idx="34"/>
          </p:nvPr>
        </p:nvSpPr>
        <p:spPr>
          <a:xfrm>
            <a:off x="7717536" y="3904488"/>
            <a:ext cx="3925824" cy="432426"/>
          </a:xfrm>
        </p:spPr>
        <p:txBody>
          <a:bodyPr lIns="54864" tIns="54864" rIns="54864" bIns="54864">
            <a:spAutoFit/>
          </a:bodyPr>
          <a:lstStyle>
            <a:lvl1pPr marL="0" indent="0">
              <a:lnSpc>
                <a:spcPct val="95000"/>
              </a:lnSpc>
              <a:spcBef>
                <a:spcPts val="0"/>
              </a:spcBef>
              <a:buNone/>
              <a:defRPr b="1" i="1"/>
            </a:lvl1pPr>
          </a:lstStyle>
          <a:p>
            <a:pPr lvl="0"/>
            <a:r>
              <a:rPr lang="en-US" dirty="0"/>
              <a:t>Click to edit</a:t>
            </a:r>
          </a:p>
          <a:p>
            <a:pPr lvl="0"/>
            <a:endParaRPr lang="en-US" dirty="0"/>
          </a:p>
        </p:txBody>
      </p:sp>
    </p:spTree>
    <p:extLst>
      <p:ext uri="{BB962C8B-B14F-4D97-AF65-F5344CB8AC3E}">
        <p14:creationId xmlns:p14="http://schemas.microsoft.com/office/powerpoint/2010/main" val="2809707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umes -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15"/>
          <p:cNvSpPr>
            <a:spLocks noGrp="1"/>
          </p:cNvSpPr>
          <p:nvPr>
            <p:ph type="body" sz="quarter" idx="25"/>
          </p:nvPr>
        </p:nvSpPr>
        <p:spPr>
          <a:xfrm>
            <a:off x="1792224" y="1097281"/>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10" name="Text Placeholder 15"/>
          <p:cNvSpPr>
            <a:spLocks noGrp="1"/>
          </p:cNvSpPr>
          <p:nvPr>
            <p:ph type="body" sz="quarter" idx="26"/>
          </p:nvPr>
        </p:nvSpPr>
        <p:spPr>
          <a:xfrm>
            <a:off x="7559040" y="1097281"/>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2" name="Text Placeholder 15"/>
          <p:cNvSpPr>
            <a:spLocks noGrp="1"/>
          </p:cNvSpPr>
          <p:nvPr>
            <p:ph type="body" sz="quarter" idx="33"/>
          </p:nvPr>
        </p:nvSpPr>
        <p:spPr>
          <a:xfrm>
            <a:off x="1792224" y="2414017"/>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3" name="Text Placeholder 15"/>
          <p:cNvSpPr>
            <a:spLocks noGrp="1"/>
          </p:cNvSpPr>
          <p:nvPr>
            <p:ph type="body" sz="quarter" idx="34"/>
          </p:nvPr>
        </p:nvSpPr>
        <p:spPr>
          <a:xfrm>
            <a:off x="7571232" y="2414017"/>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6" name="Text Placeholder 15"/>
          <p:cNvSpPr>
            <a:spLocks noGrp="1"/>
          </p:cNvSpPr>
          <p:nvPr>
            <p:ph type="body" sz="quarter" idx="37"/>
          </p:nvPr>
        </p:nvSpPr>
        <p:spPr>
          <a:xfrm>
            <a:off x="1792224" y="3739896"/>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27" name="Text Placeholder 15"/>
          <p:cNvSpPr>
            <a:spLocks noGrp="1"/>
          </p:cNvSpPr>
          <p:nvPr>
            <p:ph type="body" sz="quarter" idx="38"/>
          </p:nvPr>
        </p:nvSpPr>
        <p:spPr>
          <a:xfrm>
            <a:off x="7717536" y="3739896"/>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30" name="Text Placeholder 15"/>
          <p:cNvSpPr>
            <a:spLocks noGrp="1"/>
          </p:cNvSpPr>
          <p:nvPr>
            <p:ph type="body" sz="quarter" idx="41"/>
          </p:nvPr>
        </p:nvSpPr>
        <p:spPr>
          <a:xfrm>
            <a:off x="1792224" y="5056633"/>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
        <p:nvSpPr>
          <p:cNvPr id="31" name="Text Placeholder 15"/>
          <p:cNvSpPr>
            <a:spLocks noGrp="1"/>
          </p:cNvSpPr>
          <p:nvPr>
            <p:ph type="body" sz="quarter" idx="42"/>
          </p:nvPr>
        </p:nvSpPr>
        <p:spPr>
          <a:xfrm>
            <a:off x="7571232" y="5056633"/>
            <a:ext cx="3925824" cy="496033"/>
          </a:xfrm>
        </p:spPr>
        <p:txBody>
          <a:bodyPr lIns="54864" tIns="54864" rIns="54864" bIns="54864">
            <a:spAutoFit/>
          </a:bodyPr>
          <a:lstStyle>
            <a:lvl1pPr marL="0" indent="0">
              <a:lnSpc>
                <a:spcPct val="110000"/>
              </a:lnSpc>
              <a:spcBef>
                <a:spcPts val="132"/>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18825934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lifications -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15"/>
          <p:cNvSpPr>
            <a:spLocks noGrp="1"/>
          </p:cNvSpPr>
          <p:nvPr>
            <p:ph type="body" sz="quarter" idx="14"/>
          </p:nvPr>
        </p:nvSpPr>
        <p:spPr>
          <a:xfrm>
            <a:off x="524256" y="1399032"/>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9" name="Text Placeholder 15"/>
          <p:cNvSpPr>
            <a:spLocks noGrp="1"/>
          </p:cNvSpPr>
          <p:nvPr>
            <p:ph type="body" sz="quarter" idx="15"/>
          </p:nvPr>
        </p:nvSpPr>
        <p:spPr>
          <a:xfrm>
            <a:off x="6315456" y="1399032"/>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0" name="Text Placeholder 15"/>
          <p:cNvSpPr>
            <a:spLocks noGrp="1"/>
          </p:cNvSpPr>
          <p:nvPr>
            <p:ph type="body" sz="quarter" idx="16"/>
          </p:nvPr>
        </p:nvSpPr>
        <p:spPr>
          <a:xfrm>
            <a:off x="524256" y="4041648"/>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
        <p:nvSpPr>
          <p:cNvPr id="11" name="Text Placeholder 15"/>
          <p:cNvSpPr>
            <a:spLocks noGrp="1"/>
          </p:cNvSpPr>
          <p:nvPr>
            <p:ph type="body" sz="quarter" idx="17"/>
          </p:nvPr>
        </p:nvSpPr>
        <p:spPr>
          <a:xfrm>
            <a:off x="6315456" y="4041648"/>
            <a:ext cx="5352288" cy="2203704"/>
          </a:xfrm>
        </p:spPr>
        <p:txBody>
          <a:bodyPr/>
          <a:lstStyle>
            <a:lvl1pPr marL="0" indent="0">
              <a:lnSpc>
                <a:spcPct val="106000"/>
              </a:lnSpc>
              <a:spcBef>
                <a:spcPts val="1056"/>
              </a:spcBef>
              <a:buNone/>
              <a:defRPr b="0"/>
            </a:lvl1pPr>
          </a:lstStyle>
          <a:p>
            <a:pPr lvl="0"/>
            <a:r>
              <a:rPr lang="en-US" dirty="0"/>
              <a:t>Click to edit</a:t>
            </a:r>
          </a:p>
          <a:p>
            <a:pPr lvl="0"/>
            <a:endParaRPr lang="en-US" dirty="0"/>
          </a:p>
        </p:txBody>
      </p:sp>
    </p:spTree>
    <p:extLst>
      <p:ext uri="{BB962C8B-B14F-4D97-AF65-F5344CB8AC3E}">
        <p14:creationId xmlns:p14="http://schemas.microsoft.com/office/powerpoint/2010/main" val="40277237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440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onger Introductory text">
    <p:spTree>
      <p:nvGrpSpPr>
        <p:cNvPr id="1" name=""/>
        <p:cNvGrpSpPr/>
        <p:nvPr/>
      </p:nvGrpSpPr>
      <p:grpSpPr>
        <a:xfrm>
          <a:off x="0" y="0"/>
          <a:ext cx="0" cy="0"/>
          <a:chOff x="0" y="0"/>
          <a:chExt cx="0" cy="0"/>
        </a:xfrm>
      </p:grpSpPr>
      <p:sp>
        <p:nvSpPr>
          <p:cNvPr id="4" name="Rectangle 6"/>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5352288" cy="5138928"/>
          </a:xfrm>
        </p:spPr>
        <p:txBody>
          <a:bodyPr/>
          <a:lstStyle/>
          <a:p>
            <a:pPr lvl="0"/>
            <a:r>
              <a:rPr lang="en-US" dirty="0"/>
              <a:t>Click to edit</a:t>
            </a:r>
          </a:p>
        </p:txBody>
      </p:sp>
      <p:sp>
        <p:nvSpPr>
          <p:cNvPr id="16" name="Text Placeholder 15"/>
          <p:cNvSpPr>
            <a:spLocks noGrp="1"/>
          </p:cNvSpPr>
          <p:nvPr>
            <p:ph type="body" sz="quarter" idx="11"/>
          </p:nvPr>
        </p:nvSpPr>
        <p:spPr>
          <a:xfrm>
            <a:off x="6315456" y="1152144"/>
            <a:ext cx="5352288" cy="5138928"/>
          </a:xfrm>
        </p:spPr>
        <p:txBody>
          <a:bodyPr/>
          <a:lstStyle/>
          <a:p>
            <a:pPr lvl="0"/>
            <a:r>
              <a:rPr lang="en-US" dirty="0"/>
              <a:t>Click to edit</a:t>
            </a:r>
          </a:p>
        </p:txBody>
      </p:sp>
    </p:spTree>
    <p:extLst>
      <p:ext uri="{BB962C8B-B14F-4D97-AF65-F5344CB8AC3E}">
        <p14:creationId xmlns:p14="http://schemas.microsoft.com/office/powerpoint/2010/main" val="26257362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Placeholder 97"/>
          <p:cNvSpPr txBox="1">
            <a:spLocks/>
          </p:cNvSpPr>
          <p:nvPr userDrawn="1"/>
        </p:nvSpPr>
        <p:spPr>
          <a:xfrm>
            <a:off x="1056583" y="1177773"/>
            <a:ext cx="5340096" cy="1024128"/>
          </a:xfrm>
          <a:prstGeom prst="rect">
            <a:avLst/>
          </a:prstGeom>
        </p:spPr>
        <p:txBody>
          <a:bodyPr/>
          <a:lstStyle/>
          <a:p>
            <a:pPr marL="169863" lvl="1" indent="-168275" fontAlgn="base">
              <a:lnSpc>
                <a:spcPct val="106000"/>
              </a:lnSpc>
              <a:spcBef>
                <a:spcPct val="80000"/>
              </a:spcBef>
              <a:spcAft>
                <a:spcPct val="0"/>
              </a:spcAft>
              <a:buClr>
                <a:srgbClr val="000000"/>
              </a:buClr>
              <a:buFont typeface="Wingdings 2" pitchFamily="18" charset="2"/>
              <a:buChar char="¡"/>
              <a:defRPr/>
            </a:pPr>
            <a:r>
              <a:rPr lang="en-US" sz="1100" dirty="0">
                <a:solidFill>
                  <a:srgbClr val="000000"/>
                </a:solidFill>
                <a:cs typeface="Arial" charset="0"/>
              </a:rPr>
              <a:t>Bullet</a:t>
            </a:r>
          </a:p>
        </p:txBody>
      </p:sp>
    </p:spTree>
    <p:extLst>
      <p:ext uri="{BB962C8B-B14F-4D97-AF65-F5344CB8AC3E}">
        <p14:creationId xmlns:p14="http://schemas.microsoft.com/office/powerpoint/2010/main" val="734944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ajor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17" name="Text Placeholder 14"/>
          <p:cNvSpPr>
            <a:spLocks noGrp="1"/>
          </p:cNvSpPr>
          <p:nvPr>
            <p:ph type="body" sz="quarter" idx="21"/>
          </p:nvPr>
        </p:nvSpPr>
        <p:spPr>
          <a:xfrm>
            <a:off x="2755392" y="3858768"/>
            <a:ext cx="4230624" cy="1088136"/>
          </a:xfrm>
        </p:spPr>
        <p:txBody>
          <a:bodyPr/>
          <a:lstStyle>
            <a:lvl1pPr>
              <a:buNone/>
              <a:defRPr/>
            </a:lvl1pPr>
          </a:lstStyle>
          <a:p>
            <a:pPr lvl="0"/>
            <a:r>
              <a:rPr lang="en-US" dirty="0"/>
              <a:t>Click to edit</a:t>
            </a:r>
          </a:p>
        </p:txBody>
      </p:sp>
      <p:sp>
        <p:nvSpPr>
          <p:cNvPr id="18" name="Text Placeholder 14"/>
          <p:cNvSpPr>
            <a:spLocks noGrp="1"/>
          </p:cNvSpPr>
          <p:nvPr>
            <p:ph type="body" sz="quarter" idx="22"/>
          </p:nvPr>
        </p:nvSpPr>
        <p:spPr>
          <a:xfrm>
            <a:off x="2755392" y="5202936"/>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
        <p:nvSpPr>
          <p:cNvPr id="23" name="Text Placeholder 14"/>
          <p:cNvSpPr>
            <a:spLocks noGrp="1"/>
          </p:cNvSpPr>
          <p:nvPr>
            <p:ph type="body" sz="quarter" idx="25"/>
          </p:nvPr>
        </p:nvSpPr>
        <p:spPr>
          <a:xfrm>
            <a:off x="7437120" y="3858768"/>
            <a:ext cx="4230624" cy="1088136"/>
          </a:xfrm>
        </p:spPr>
        <p:txBody>
          <a:bodyPr/>
          <a:lstStyle>
            <a:lvl1pPr>
              <a:buNone/>
              <a:defRPr/>
            </a:lvl1pPr>
          </a:lstStyle>
          <a:p>
            <a:pPr lvl="0"/>
            <a:r>
              <a:rPr lang="en-US" dirty="0"/>
              <a:t>Click to edit</a:t>
            </a:r>
          </a:p>
        </p:txBody>
      </p:sp>
      <p:sp>
        <p:nvSpPr>
          <p:cNvPr id="24" name="Text Placeholder 14"/>
          <p:cNvSpPr>
            <a:spLocks noGrp="1"/>
          </p:cNvSpPr>
          <p:nvPr>
            <p:ph type="body" sz="quarter" idx="26"/>
          </p:nvPr>
        </p:nvSpPr>
        <p:spPr>
          <a:xfrm>
            <a:off x="7437120" y="5202936"/>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132887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ajor Points_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17" name="Text Placeholder 14"/>
          <p:cNvSpPr>
            <a:spLocks noGrp="1"/>
          </p:cNvSpPr>
          <p:nvPr>
            <p:ph type="body" sz="quarter" idx="21"/>
          </p:nvPr>
        </p:nvSpPr>
        <p:spPr>
          <a:xfrm>
            <a:off x="2755392" y="3858768"/>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
        <p:nvSpPr>
          <p:cNvPr id="23" name="Text Placeholder 14"/>
          <p:cNvSpPr>
            <a:spLocks noGrp="1"/>
          </p:cNvSpPr>
          <p:nvPr>
            <p:ph type="body" sz="quarter" idx="25"/>
          </p:nvPr>
        </p:nvSpPr>
        <p:spPr>
          <a:xfrm>
            <a:off x="7437120" y="3858768"/>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240196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Major Points_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55392" y="2505456"/>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
        <p:nvSpPr>
          <p:cNvPr id="22" name="Text Placeholder 14"/>
          <p:cNvSpPr>
            <a:spLocks noGrp="1"/>
          </p:cNvSpPr>
          <p:nvPr>
            <p:ph type="body" sz="quarter" idx="24"/>
          </p:nvPr>
        </p:nvSpPr>
        <p:spPr>
          <a:xfrm>
            <a:off x="7437120" y="2505456"/>
            <a:ext cx="4230624"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138306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Major Points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55392" y="1152144"/>
            <a:ext cx="4230624" cy="1088136"/>
          </a:xfrm>
        </p:spPr>
        <p:txBody>
          <a:bodyPr/>
          <a:lstStyle>
            <a:lvl1pPr>
              <a:buNone/>
              <a:defRPr/>
            </a:lvl1pPr>
          </a:lstStyle>
          <a:p>
            <a:pPr lvl="0"/>
            <a:r>
              <a:rPr lang="en-US" dirty="0"/>
              <a:t>Click to edit</a:t>
            </a:r>
          </a:p>
        </p:txBody>
      </p:sp>
      <p:sp>
        <p:nvSpPr>
          <p:cNvPr id="21" name="Text Placeholder 14"/>
          <p:cNvSpPr>
            <a:spLocks noGrp="1"/>
          </p:cNvSpPr>
          <p:nvPr>
            <p:ph type="body" sz="quarter" idx="23"/>
          </p:nvPr>
        </p:nvSpPr>
        <p:spPr>
          <a:xfrm>
            <a:off x="7437120" y="1152144"/>
            <a:ext cx="4230624" cy="1088136"/>
          </a:xfrm>
        </p:spPr>
        <p:txBody>
          <a:bodyPr/>
          <a:lstStyle>
            <a:lvl1pPr>
              <a:buNone/>
              <a:defRPr/>
            </a:lvl1pPr>
          </a:lstStyle>
          <a:p>
            <a:pPr lvl="0"/>
            <a:r>
              <a:rPr lang="en-US" dirty="0"/>
              <a:t>Click </a:t>
            </a:r>
            <a:r>
              <a:rPr lang="en-US"/>
              <a:t>to edit</a:t>
            </a:r>
            <a:endParaRPr lang="en-US" dirty="0"/>
          </a:p>
        </p:txBody>
      </p:sp>
    </p:spTree>
    <p:extLst>
      <p:ext uri="{BB962C8B-B14F-4D97-AF65-F5344CB8AC3E}">
        <p14:creationId xmlns:p14="http://schemas.microsoft.com/office/powerpoint/2010/main" val="29810705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27037" y="1144470"/>
            <a:ext cx="8912352"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27037" y="2479494"/>
            <a:ext cx="8912352"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2138970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27037" y="1144470"/>
            <a:ext cx="8912352"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27037" y="2479494"/>
            <a:ext cx="8912352" cy="1088136"/>
          </a:xfrm>
        </p:spPr>
        <p:txBody>
          <a:bodyPr/>
          <a:lstStyle>
            <a:lvl1pPr>
              <a:buNone/>
              <a:defRPr/>
            </a:lvl1pPr>
          </a:lstStyle>
          <a:p>
            <a:pPr lvl="0"/>
            <a:r>
              <a:rPr lang="en-US" dirty="0"/>
              <a:t>Click to edit</a:t>
            </a:r>
          </a:p>
        </p:txBody>
      </p:sp>
      <p:sp>
        <p:nvSpPr>
          <p:cNvPr id="5" name="Text Placeholder 14"/>
          <p:cNvSpPr>
            <a:spLocks noGrp="1"/>
          </p:cNvSpPr>
          <p:nvPr>
            <p:ph type="body" sz="quarter" idx="21"/>
          </p:nvPr>
        </p:nvSpPr>
        <p:spPr>
          <a:xfrm>
            <a:off x="2727037" y="3814518"/>
            <a:ext cx="8912352"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3438348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9"/>
          </p:nvPr>
        </p:nvSpPr>
        <p:spPr>
          <a:xfrm>
            <a:off x="2727037" y="1144470"/>
            <a:ext cx="8912352" cy="1088136"/>
          </a:xfrm>
        </p:spPr>
        <p:txBody>
          <a:bodyPr/>
          <a:lstStyle>
            <a:lvl1pPr>
              <a:buNone/>
              <a:defRPr/>
            </a:lvl1pPr>
          </a:lstStyle>
          <a:p>
            <a:pPr lvl="0"/>
            <a:r>
              <a:rPr lang="en-US" dirty="0"/>
              <a:t>Click to edit</a:t>
            </a:r>
          </a:p>
        </p:txBody>
      </p:sp>
      <p:sp>
        <p:nvSpPr>
          <p:cNvPr id="16" name="Text Placeholder 14"/>
          <p:cNvSpPr>
            <a:spLocks noGrp="1"/>
          </p:cNvSpPr>
          <p:nvPr>
            <p:ph type="body" sz="quarter" idx="20"/>
          </p:nvPr>
        </p:nvSpPr>
        <p:spPr>
          <a:xfrm>
            <a:off x="2727037" y="2479494"/>
            <a:ext cx="8912352" cy="1088136"/>
          </a:xfrm>
        </p:spPr>
        <p:txBody>
          <a:bodyPr/>
          <a:lstStyle>
            <a:lvl1pPr>
              <a:buNone/>
              <a:defRPr/>
            </a:lvl1pPr>
          </a:lstStyle>
          <a:p>
            <a:pPr lvl="0"/>
            <a:r>
              <a:rPr lang="en-US" dirty="0"/>
              <a:t>Click to edit</a:t>
            </a:r>
          </a:p>
        </p:txBody>
      </p:sp>
      <p:sp>
        <p:nvSpPr>
          <p:cNvPr id="5" name="Text Placeholder 14"/>
          <p:cNvSpPr>
            <a:spLocks noGrp="1"/>
          </p:cNvSpPr>
          <p:nvPr>
            <p:ph type="body" sz="quarter" idx="21"/>
          </p:nvPr>
        </p:nvSpPr>
        <p:spPr>
          <a:xfrm>
            <a:off x="2727037" y="3814518"/>
            <a:ext cx="8912352" cy="1088136"/>
          </a:xfrm>
        </p:spPr>
        <p:txBody>
          <a:bodyPr/>
          <a:lstStyle>
            <a:lvl1pPr>
              <a:buNone/>
              <a:defRPr/>
            </a:lvl1pPr>
          </a:lstStyle>
          <a:p>
            <a:pPr lvl="0"/>
            <a:r>
              <a:rPr lang="en-US" dirty="0"/>
              <a:t>Click to edit</a:t>
            </a:r>
          </a:p>
        </p:txBody>
      </p:sp>
      <p:sp>
        <p:nvSpPr>
          <p:cNvPr id="6" name="Text Placeholder 14"/>
          <p:cNvSpPr>
            <a:spLocks noGrp="1"/>
          </p:cNvSpPr>
          <p:nvPr>
            <p:ph type="body" sz="quarter" idx="22"/>
          </p:nvPr>
        </p:nvSpPr>
        <p:spPr>
          <a:xfrm>
            <a:off x="2731763" y="5158686"/>
            <a:ext cx="8912352" cy="1088136"/>
          </a:xfrm>
        </p:spPr>
        <p:txBody>
          <a:bodyPr/>
          <a:lstStyle>
            <a:lvl1pPr>
              <a:buNone/>
              <a:defRPr/>
            </a:lvl1pPr>
          </a:lstStyle>
          <a:p>
            <a:pPr lvl="0"/>
            <a:r>
              <a:rPr lang="en-US" dirty="0"/>
              <a:t>Click to edit</a:t>
            </a:r>
          </a:p>
        </p:txBody>
      </p:sp>
    </p:spTree>
    <p:extLst>
      <p:ext uri="{BB962C8B-B14F-4D97-AF65-F5344CB8AC3E}">
        <p14:creationId xmlns:p14="http://schemas.microsoft.com/office/powerpoint/2010/main" val="4023488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533400" y="1155700"/>
            <a:ext cx="11127317" cy="228396"/>
          </a:xfrm>
        </p:spPr>
        <p:txBody>
          <a:bodyPr wrap="square">
            <a:spAutoFit/>
          </a:bodyPr>
          <a:lstStyle>
            <a:lvl1pPr>
              <a:defRPr sz="1400"/>
            </a:lvl1pPr>
          </a:lstStyle>
          <a:p>
            <a:pPr lvl="0"/>
            <a:r>
              <a:rPr lang="en-US" dirty="0"/>
              <a:t>Click to edit Master text styles</a:t>
            </a:r>
          </a:p>
        </p:txBody>
      </p:sp>
      <p:sp>
        <p:nvSpPr>
          <p:cNvPr id="4" name="Title 1"/>
          <p:cNvSpPr>
            <a:spLocks noGrp="1"/>
          </p:cNvSpPr>
          <p:nvPr>
            <p:ph type="title"/>
          </p:nvPr>
        </p:nvSpPr>
        <p:spPr>
          <a:xfrm>
            <a:off x="533400" y="496379"/>
            <a:ext cx="11116733" cy="260969"/>
          </a:xfrm>
        </p:spPr>
        <p:txBody>
          <a:bodyPr/>
          <a:lstStyle/>
          <a:p>
            <a:r>
              <a:rPr lang="en-US"/>
              <a:t>Click to edit Master title style</a:t>
            </a:r>
          </a:p>
        </p:txBody>
      </p:sp>
      <p:sp>
        <p:nvSpPr>
          <p:cNvPr id="5" name="Line 35"/>
          <p:cNvSpPr>
            <a:spLocks noChangeShapeType="1"/>
          </p:cNvSpPr>
          <p:nvPr userDrawn="1"/>
        </p:nvSpPr>
        <p:spPr bwMode="gray">
          <a:xfrm>
            <a:off x="522817" y="806450"/>
            <a:ext cx="11140016" cy="0"/>
          </a:xfrm>
          <a:prstGeom prst="line">
            <a:avLst/>
          </a:prstGeom>
          <a:noFill/>
          <a:ln w="25400">
            <a:solidFill>
              <a:schemeClr val="tx2"/>
            </a:solidFill>
            <a:round/>
            <a:headEnd/>
            <a:tailEnd/>
          </a:ln>
        </p:spPr>
        <p:txBody>
          <a:bodyPr wrap="none" anchor="ctr"/>
          <a:lstStyle/>
          <a:p>
            <a:pPr fontAlgn="base">
              <a:spcBef>
                <a:spcPct val="0"/>
              </a:spcBef>
              <a:spcAft>
                <a:spcPct val="0"/>
              </a:spcAft>
            </a:pPr>
            <a:endParaRPr lang="en-US" sz="1800" dirty="0">
              <a:solidFill>
                <a:prstClr val="black"/>
              </a:solidFill>
              <a:cs typeface="Arial" pitchFamily="34" charset="0"/>
            </a:endParaRPr>
          </a:p>
        </p:txBody>
      </p:sp>
    </p:spTree>
    <p:extLst>
      <p:ext uri="{BB962C8B-B14F-4D97-AF65-F5344CB8AC3E}">
        <p14:creationId xmlns:p14="http://schemas.microsoft.com/office/powerpoint/2010/main" val="632949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6448" y="1152144"/>
            <a:ext cx="11119104" cy="868680"/>
          </a:xfrm>
        </p:spPr>
        <p:txBody>
          <a:bodyPr/>
          <a:lstStyle>
            <a:lvl1pPr marL="0" indent="0">
              <a:spcBef>
                <a:spcPts val="0"/>
              </a:spcBef>
              <a:buNone/>
              <a:defRPr sz="1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536448" y="450997"/>
            <a:ext cx="11119104" cy="326243"/>
          </a:xfrm>
          <a:prstGeom prst="rect">
            <a:avLst/>
          </a:prstGeom>
        </p:spPr>
        <p:txBody>
          <a:bodyPr/>
          <a:lstStyle>
            <a:lvl1pPr>
              <a:defRPr sz="2000"/>
            </a:lvl1pPr>
          </a:lstStyle>
          <a:p>
            <a:r>
              <a:rPr lang="en-US"/>
              <a:t>Click to edit Master title style</a:t>
            </a:r>
            <a:endParaRPr lang="en-US" dirty="0"/>
          </a:p>
        </p:txBody>
      </p:sp>
      <p:sp>
        <p:nvSpPr>
          <p:cNvPr id="7" name="Table Placeholder 6"/>
          <p:cNvSpPr>
            <a:spLocks noGrp="1"/>
          </p:cNvSpPr>
          <p:nvPr>
            <p:ph type="tbl" sz="quarter" idx="10"/>
          </p:nvPr>
        </p:nvSpPr>
        <p:spPr>
          <a:xfrm>
            <a:off x="536448" y="2176272"/>
            <a:ext cx="11119104" cy="4050792"/>
          </a:xfrm>
        </p:spPr>
        <p:txBody>
          <a:bodyPr/>
          <a:lstStyle/>
          <a:p>
            <a:pPr lvl="0"/>
            <a:r>
              <a:rPr lang="en-US" noProof="0" dirty="0"/>
              <a:t>Click icon to add table</a:t>
            </a:r>
          </a:p>
        </p:txBody>
      </p:sp>
    </p:spTree>
    <p:extLst>
      <p:ext uri="{BB962C8B-B14F-4D97-AF65-F5344CB8AC3E}">
        <p14:creationId xmlns:p14="http://schemas.microsoft.com/office/powerpoint/2010/main" val="2957506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22817" y="806450"/>
            <a:ext cx="11140016" cy="0"/>
          </a:xfrm>
          <a:prstGeom prst="line">
            <a:avLst/>
          </a:prstGeom>
          <a:noFill/>
          <a:ln w="19050">
            <a:solidFill>
              <a:schemeClr val="accent1"/>
            </a:solidFill>
            <a:round/>
            <a:headEnd/>
            <a:tailEnd/>
          </a:ln>
          <a:effectLst/>
        </p:spPr>
        <p:txBody>
          <a:bodyPr wrap="none" anchor="ctr"/>
          <a:lstStyle/>
          <a:p>
            <a:pPr eaLnBrk="0" fontAlgn="base" hangingPunct="0">
              <a:lnSpc>
                <a:spcPct val="106000"/>
              </a:lnSpc>
              <a:spcBef>
                <a:spcPct val="50000"/>
              </a:spcBef>
              <a:spcAft>
                <a:spcPct val="0"/>
              </a:spcAft>
              <a:buSzPct val="100000"/>
              <a:buFont typeface="Wingdings 2" pitchFamily="18" charset="2"/>
              <a:buNone/>
              <a:defRPr/>
            </a:pPr>
            <a:endParaRPr lang="en-US" sz="1100" dirty="0">
              <a:solidFill>
                <a:prstClr val="black"/>
              </a:solidFill>
              <a:cs typeface="Arial" charset="0"/>
            </a:endParaRPr>
          </a:p>
        </p:txBody>
      </p:sp>
      <p:sp>
        <p:nvSpPr>
          <p:cNvPr id="2" name="Title 1"/>
          <p:cNvSpPr>
            <a:spLocks noGrp="1"/>
          </p:cNvSpPr>
          <p:nvPr>
            <p:ph type="title"/>
          </p:nvPr>
        </p:nvSpPr>
        <p:spPr>
          <a:xfrm>
            <a:off x="524257" y="514351"/>
            <a:ext cx="11127316" cy="258763"/>
          </a:xfrm>
        </p:spPr>
        <p:txBody>
          <a:bodyPr/>
          <a:lstStyle/>
          <a:p>
            <a:r>
              <a:rPr lang="en-US" dirty="0"/>
              <a:t>Click to edit Master title style</a:t>
            </a:r>
          </a:p>
        </p:txBody>
      </p:sp>
      <p:sp>
        <p:nvSpPr>
          <p:cNvPr id="9" name="Text Placeholder 13"/>
          <p:cNvSpPr>
            <a:spLocks noGrp="1"/>
          </p:cNvSpPr>
          <p:nvPr>
            <p:ph type="body" sz="quarter" idx="10"/>
          </p:nvPr>
        </p:nvSpPr>
        <p:spPr>
          <a:xfrm>
            <a:off x="524256" y="1152144"/>
            <a:ext cx="5352288" cy="5138928"/>
          </a:xfrm>
        </p:spPr>
        <p:txBody>
          <a:bodyPr/>
          <a:lstStyle>
            <a:lvl1pPr>
              <a:buFont typeface="Arial" pitchFamily="34" charset="0"/>
              <a:buNone/>
              <a:defRPr/>
            </a:lvl1pPr>
            <a:lvl2pPr>
              <a:defRPr/>
            </a:lvl2pPr>
            <a:lvl3pPr>
              <a:buNone/>
              <a:defRPr/>
            </a:lvl3pPr>
            <a:lvl4pPr>
              <a:defRPr/>
            </a:lvl4pPr>
          </a:lstStyle>
          <a:p>
            <a:pPr lvl="0"/>
            <a:r>
              <a:rPr lang="en-US" dirty="0"/>
              <a:t>Click to edit</a:t>
            </a:r>
          </a:p>
          <a:p>
            <a:pPr lvl="0"/>
            <a:endParaRPr lang="en-US" dirty="0"/>
          </a:p>
        </p:txBody>
      </p:sp>
    </p:spTree>
    <p:extLst>
      <p:ext uri="{BB962C8B-B14F-4D97-AF65-F5344CB8AC3E}">
        <p14:creationId xmlns:p14="http://schemas.microsoft.com/office/powerpoint/2010/main" val="37499127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7164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Major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a:xfrm>
            <a:off x="3547872" y="1155700"/>
            <a:ext cx="8107680" cy="1362456"/>
          </a:xfrm>
        </p:spPr>
        <p:txBody>
          <a:bodyPr/>
          <a:lstStyle>
            <a:lvl1pPr marL="0" indent="0">
              <a:defRPr sz="14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buNone/>
              <a:defRPr sz="1600">
                <a:latin typeface="Arial" pitchFamily="34" charset="0"/>
                <a:cs typeface="Arial" pitchFamily="34" charset="0"/>
              </a:defRPr>
            </a:lvl5pPr>
          </a:lstStyle>
          <a:p>
            <a:pPr lvl="0"/>
            <a:r>
              <a:rPr lang="en-US"/>
              <a:t>Click to edit Master text styles</a:t>
            </a:r>
          </a:p>
        </p:txBody>
      </p:sp>
      <p:sp>
        <p:nvSpPr>
          <p:cNvPr id="2" name="Title 1"/>
          <p:cNvSpPr>
            <a:spLocks noGrp="1"/>
          </p:cNvSpPr>
          <p:nvPr>
            <p:ph type="title"/>
          </p:nvPr>
        </p:nvSpPr>
        <p:spPr>
          <a:xfrm>
            <a:off x="536448" y="450997"/>
            <a:ext cx="11119104" cy="326243"/>
          </a:xfrm>
          <a:prstGeom prst="rect">
            <a:avLst/>
          </a:prstGeom>
        </p:spPr>
        <p:txBody>
          <a:bodyPr/>
          <a:lstStyle>
            <a:lvl1pPr>
              <a:defRPr sz="2000"/>
            </a:lvl1pPr>
          </a:lstStyle>
          <a:p>
            <a:r>
              <a:rPr lang="en-US"/>
              <a:t>Click to edit Master title style</a:t>
            </a:r>
            <a:endParaRPr lang="en-US" dirty="0"/>
          </a:p>
        </p:txBody>
      </p:sp>
      <p:sp>
        <p:nvSpPr>
          <p:cNvPr id="6" name="Text Placeholder 10"/>
          <p:cNvSpPr>
            <a:spLocks noGrp="1"/>
          </p:cNvSpPr>
          <p:nvPr>
            <p:ph type="body" sz="quarter" idx="14"/>
          </p:nvPr>
        </p:nvSpPr>
        <p:spPr>
          <a:xfrm>
            <a:off x="3542453" y="2898648"/>
            <a:ext cx="8107680" cy="1362456"/>
          </a:xfrm>
        </p:spPr>
        <p:txBody>
          <a:bodyPr/>
          <a:lstStyle>
            <a:lvl1pPr marL="0" indent="0">
              <a:defRPr sz="14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buNone/>
              <a:defRPr sz="1600">
                <a:latin typeface="Arial" pitchFamily="34" charset="0"/>
                <a:cs typeface="Arial" pitchFamily="34" charset="0"/>
              </a:defRPr>
            </a:lvl5pPr>
          </a:lstStyle>
          <a:p>
            <a:pPr lvl="0"/>
            <a:r>
              <a:rPr lang="en-US"/>
              <a:t>Click to edit Master text styles</a:t>
            </a:r>
          </a:p>
        </p:txBody>
      </p:sp>
      <p:sp>
        <p:nvSpPr>
          <p:cNvPr id="7" name="Text Placeholder 10"/>
          <p:cNvSpPr>
            <a:spLocks noGrp="1"/>
          </p:cNvSpPr>
          <p:nvPr>
            <p:ph type="body" sz="quarter" idx="15"/>
          </p:nvPr>
        </p:nvSpPr>
        <p:spPr>
          <a:xfrm>
            <a:off x="3542453" y="4645152"/>
            <a:ext cx="8107680" cy="1362456"/>
          </a:xfrm>
        </p:spPr>
        <p:txBody>
          <a:bodyPr/>
          <a:lstStyle>
            <a:lvl1pPr marL="0" indent="0">
              <a:defRPr sz="14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600">
                <a:latin typeface="Arial" pitchFamily="34" charset="0"/>
                <a:cs typeface="Arial" pitchFamily="34" charset="0"/>
              </a:defRPr>
            </a:lvl4pPr>
            <a:lvl5pPr>
              <a:buNone/>
              <a:defRPr sz="16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4646182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700739" name="MSTSHP_03"/>
          <p:cNvSpPr>
            <a:spLocks noGrp="1" noChangeArrowheads="1"/>
          </p:cNvSpPr>
          <p:nvPr>
            <p:ph type="ctrTitle" sz="quarter"/>
          </p:nvPr>
        </p:nvSpPr>
        <p:spPr bwMode="auto">
          <a:xfrm>
            <a:off x="1189567" y="2695576"/>
            <a:ext cx="8775700" cy="549275"/>
          </a:xfrm>
          <a:ln algn="ctr"/>
        </p:spPr>
        <p:txBody>
          <a:bodyPr/>
          <a:lstStyle>
            <a:lvl1pPr>
              <a:lnSpc>
                <a:spcPts val="4000"/>
              </a:lnSpc>
              <a:spcBef>
                <a:spcPct val="100000"/>
              </a:spcBef>
              <a:buClr>
                <a:schemeClr val="tx2"/>
              </a:buClr>
              <a:buSzPct val="85000"/>
              <a:buFont typeface="Wingdings" pitchFamily="2" charset="2"/>
              <a:buNone/>
              <a:defRPr/>
            </a:lvl1pPr>
          </a:lstStyle>
          <a:p>
            <a:r>
              <a:rPr lang="en-US"/>
              <a:t>Click to edit Master title style</a:t>
            </a:r>
            <a:endParaRPr lang="en-US" dirty="0"/>
          </a:p>
        </p:txBody>
      </p:sp>
      <p:sp>
        <p:nvSpPr>
          <p:cNvPr id="3700740" name="MSTSHP_04"/>
          <p:cNvSpPr>
            <a:spLocks noGrp="1" noChangeArrowheads="1"/>
          </p:cNvSpPr>
          <p:nvPr>
            <p:ph type="subTitle" sz="quarter" idx="1"/>
          </p:nvPr>
        </p:nvSpPr>
        <p:spPr bwMode="auto">
          <a:xfrm>
            <a:off x="1189568" y="3516314"/>
            <a:ext cx="8777817" cy="439737"/>
          </a:xfrm>
          <a:ln/>
        </p:spPr>
        <p:txBody>
          <a:bodyPr/>
          <a:lstStyle>
            <a:lvl1pPr>
              <a:lnSpc>
                <a:spcPts val="2800"/>
              </a:lnSpc>
              <a:spcBef>
                <a:spcPct val="15000"/>
              </a:spcBef>
              <a:buClrTx/>
              <a:defRPr sz="1600" b="1"/>
            </a:lvl1pPr>
          </a:lstStyle>
          <a:p>
            <a:r>
              <a:rPr lang="en-US"/>
              <a:t>Click to edit Master subtitle style</a:t>
            </a:r>
            <a:endParaRPr lang="en-US" dirty="0"/>
          </a:p>
        </p:txBody>
      </p:sp>
    </p:spTree>
    <p:extLst>
      <p:ext uri="{BB962C8B-B14F-4D97-AF65-F5344CB8AC3E}">
        <p14:creationId xmlns:p14="http://schemas.microsoft.com/office/powerpoint/2010/main" val="39395913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250841000"/>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533400" y="1155700"/>
            <a:ext cx="11116733" cy="5137150"/>
          </a:xfrm>
        </p:spPr>
        <p:txBody>
          <a:bodyPr/>
          <a:lstStyle>
            <a:lvl1pPr>
              <a:defRPr sz="1400"/>
            </a:lvl1pPr>
          </a:lstStyle>
          <a:p>
            <a:pPr lvl="0"/>
            <a:r>
              <a:rPr lang="en-US"/>
              <a:t>Click to edit Master text styles</a:t>
            </a:r>
          </a:p>
        </p:txBody>
      </p:sp>
      <p:sp>
        <p:nvSpPr>
          <p:cNvPr id="4" name="Title 1"/>
          <p:cNvSpPr>
            <a:spLocks noGrp="1"/>
          </p:cNvSpPr>
          <p:nvPr>
            <p:ph type="title"/>
          </p:nvPr>
        </p:nvSpPr>
        <p:spPr>
          <a:xfrm>
            <a:off x="533400" y="407989"/>
            <a:ext cx="11116733" cy="365125"/>
          </a:xfrm>
        </p:spPr>
        <p:txBody>
          <a:bodyPr/>
          <a:lstStyle/>
          <a:p>
            <a:r>
              <a:rPr lang="en-US"/>
              <a:t>Click to edit Master title style</a:t>
            </a:r>
          </a:p>
        </p:txBody>
      </p:sp>
      <p:sp>
        <p:nvSpPr>
          <p:cNvPr id="5" name="TextBox 4"/>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2072369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TextBox 1"/>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39148781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407989"/>
            <a:ext cx="11116733" cy="365125"/>
          </a:xfrm>
        </p:spPr>
        <p:txBody>
          <a:bodyPr/>
          <a:lstStyle/>
          <a:p>
            <a:r>
              <a:rPr lang="en-US"/>
              <a:t>Click to edit Master title style</a:t>
            </a:r>
          </a:p>
        </p:txBody>
      </p:sp>
      <p:sp>
        <p:nvSpPr>
          <p:cNvPr id="3" name="Table Placeholder 2"/>
          <p:cNvSpPr>
            <a:spLocks noGrp="1"/>
          </p:cNvSpPr>
          <p:nvPr>
            <p:ph type="tbl" idx="1"/>
          </p:nvPr>
        </p:nvSpPr>
        <p:spPr>
          <a:xfrm>
            <a:off x="533400" y="1154113"/>
            <a:ext cx="11116733" cy="5135562"/>
          </a:xfrm>
        </p:spPr>
        <p:txBody>
          <a:bodyPr/>
          <a:lstStyle/>
          <a:p>
            <a:pPr lvl="0"/>
            <a:r>
              <a:rPr lang="en-US" noProof="0" dirty="0"/>
              <a:t>Click icon to add table</a:t>
            </a:r>
          </a:p>
        </p:txBody>
      </p:sp>
      <p:sp>
        <p:nvSpPr>
          <p:cNvPr id="4" name="TextBox 3"/>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7760929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Agenda/content">
    <p:spTree>
      <p:nvGrpSpPr>
        <p:cNvPr id="1" name=""/>
        <p:cNvGrpSpPr/>
        <p:nvPr/>
      </p:nvGrpSpPr>
      <p:grpSpPr>
        <a:xfrm>
          <a:off x="0" y="0"/>
          <a:ext cx="0" cy="0"/>
          <a:chOff x="0" y="0"/>
          <a:chExt cx="0" cy="0"/>
        </a:xfrm>
      </p:grpSpPr>
      <p:sp>
        <p:nvSpPr>
          <p:cNvPr id="4" name="Line 47"/>
          <p:cNvSpPr>
            <a:spLocks noChangeShapeType="1"/>
          </p:cNvSpPr>
          <p:nvPr userDrawn="1"/>
        </p:nvSpPr>
        <p:spPr bwMode="invGray">
          <a:xfrm>
            <a:off x="535517" y="803275"/>
            <a:ext cx="11114616" cy="0"/>
          </a:xfrm>
          <a:prstGeom prst="line">
            <a:avLst/>
          </a:prstGeom>
          <a:noFill/>
          <a:ln w="28575">
            <a:solidFill>
              <a:schemeClr val="accent1"/>
            </a:solidFill>
            <a:round/>
            <a:headEnd/>
            <a:tailEnd/>
          </a:ln>
          <a:effectLst/>
        </p:spPr>
        <p:txBody>
          <a:bodyPr wrap="none" anchor="ctr"/>
          <a:lstStyle/>
          <a:p>
            <a:pPr fontAlgn="base">
              <a:lnSpc>
                <a:spcPct val="106000"/>
              </a:lnSpc>
              <a:spcBef>
                <a:spcPct val="0"/>
              </a:spcBef>
              <a:spcAft>
                <a:spcPct val="0"/>
              </a:spcAft>
              <a:buFont typeface="Wingdings 2" pitchFamily="18" charset="2"/>
              <a:buNone/>
              <a:defRPr/>
            </a:pPr>
            <a:endParaRPr lang="en-US" sz="2400" dirty="0">
              <a:solidFill>
                <a:srgbClr val="000000"/>
              </a:solidFill>
              <a:cs typeface="Arial" charset="0"/>
            </a:endParaRPr>
          </a:p>
        </p:txBody>
      </p:sp>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5" name="Text Placeholder 4"/>
          <p:cNvSpPr>
            <a:spLocks noGrp="1"/>
          </p:cNvSpPr>
          <p:nvPr>
            <p:ph type="body" sz="quarter" idx="10"/>
          </p:nvPr>
        </p:nvSpPr>
        <p:spPr>
          <a:xfrm>
            <a:off x="533400" y="1155700"/>
            <a:ext cx="11116733" cy="5137150"/>
          </a:xfrm>
        </p:spPr>
        <p:txBody>
          <a:bodyPr/>
          <a:lstStyle>
            <a:lvl1pPr>
              <a:defRPr sz="1600"/>
            </a:lvl1pPr>
          </a:lstStyle>
          <a:p>
            <a:pPr lvl="0"/>
            <a:r>
              <a:rPr lang="en-US"/>
              <a:t>Click to edit Master text styles</a:t>
            </a:r>
          </a:p>
        </p:txBody>
      </p:sp>
      <p:sp>
        <p:nvSpPr>
          <p:cNvPr id="6" name="TextBox 5"/>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343535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asic Text - 2 columns">
    <p:spTree>
      <p:nvGrpSpPr>
        <p:cNvPr id="1" name=""/>
        <p:cNvGrpSpPr/>
        <p:nvPr/>
      </p:nvGrpSpPr>
      <p:grpSpPr>
        <a:xfrm>
          <a:off x="0" y="0"/>
          <a:ext cx="0" cy="0"/>
          <a:chOff x="0" y="0"/>
          <a:chExt cx="0" cy="0"/>
        </a:xfrm>
      </p:grpSpPr>
      <p:sp>
        <p:nvSpPr>
          <p:cNvPr id="12" name="Text Placeholder 10"/>
          <p:cNvSpPr>
            <a:spLocks noGrp="1"/>
          </p:cNvSpPr>
          <p:nvPr>
            <p:ph type="body" sz="quarter" idx="14"/>
          </p:nvPr>
        </p:nvSpPr>
        <p:spPr>
          <a:xfrm>
            <a:off x="6315456" y="1152144"/>
            <a:ext cx="5340096" cy="5138928"/>
          </a:xfrm>
        </p:spPr>
        <p:txBody>
          <a:bodyPr/>
          <a:lstStyle>
            <a:lvl1pPr marL="0" indent="0">
              <a:defRPr sz="1600">
                <a:latin typeface="Arial" pitchFamily="34" charset="0"/>
                <a:cs typeface="Arial" pitchFamily="34" charset="0"/>
              </a:defRPr>
            </a:lvl1pPr>
            <a:lvl2pPr>
              <a:defRPr sz="1600">
                <a:latin typeface="Arial" pitchFamily="34" charset="0"/>
                <a:cs typeface="Arial" pitchFamily="34" charset="0"/>
              </a:defRPr>
            </a:lvl2pPr>
            <a:lvl3pPr>
              <a:defRPr sz="1400">
                <a:latin typeface="Arial" pitchFamily="34" charset="0"/>
                <a:cs typeface="Arial" pitchFamily="34" charset="0"/>
              </a:defRPr>
            </a:lvl3pPr>
            <a:lvl4pPr>
              <a:defRPr sz="1400">
                <a:latin typeface="Arial" pitchFamily="34" charset="0"/>
                <a:cs typeface="Arial" pitchFamily="34" charset="0"/>
              </a:defRPr>
            </a:lvl4pPr>
            <a:lvl5pPr>
              <a:defRPr sz="160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p:cNvSpPr>
            <a:spLocks noGrp="1"/>
          </p:cNvSpPr>
          <p:nvPr>
            <p:ph type="body" sz="quarter" idx="13"/>
          </p:nvPr>
        </p:nvSpPr>
        <p:spPr>
          <a:xfrm>
            <a:off x="536448" y="1152144"/>
            <a:ext cx="5340096" cy="5138928"/>
          </a:xfrm>
        </p:spPr>
        <p:txBody>
          <a:bodyPr/>
          <a:lstStyle>
            <a:lvl1pPr marL="0" indent="0">
              <a:defRPr sz="1600">
                <a:latin typeface="Arial" pitchFamily="34" charset="0"/>
                <a:cs typeface="Arial" pitchFamily="34" charset="0"/>
              </a:defRPr>
            </a:lvl1pPr>
            <a:lvl2pPr>
              <a:defRPr sz="1600">
                <a:latin typeface="Arial" pitchFamily="34" charset="0"/>
                <a:cs typeface="Arial" pitchFamily="34" charset="0"/>
              </a:defRPr>
            </a:lvl2pPr>
            <a:lvl3pPr>
              <a:defRPr sz="1400">
                <a:latin typeface="Arial" pitchFamily="34" charset="0"/>
                <a:cs typeface="Arial" pitchFamily="34" charset="0"/>
              </a:defRPr>
            </a:lvl3pPr>
            <a:lvl4pPr>
              <a:defRPr sz="1400">
                <a:latin typeface="Arial" pitchFamily="34" charset="0"/>
                <a:cs typeface="Arial" pitchFamily="34" charset="0"/>
              </a:defRPr>
            </a:lvl4pPr>
            <a:lvl5pPr>
              <a:defRPr sz="16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536448" y="411480"/>
            <a:ext cx="11119104" cy="365760"/>
          </a:xfrm>
          <a:prstGeom prst="rect">
            <a:avLst/>
          </a:prstGeom>
        </p:spPr>
        <p:txBody>
          <a:bodyPr/>
          <a:lstStyle>
            <a:lvl1pPr>
              <a:defRPr sz="2000"/>
            </a:lvl1pPr>
          </a:lstStyle>
          <a:p>
            <a:r>
              <a:rPr lang="en-US" dirty="0"/>
              <a:t>Click to edit Master title style</a:t>
            </a:r>
          </a:p>
        </p:txBody>
      </p:sp>
      <p:sp>
        <p:nvSpPr>
          <p:cNvPr id="5" name="TextBox 4"/>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42041377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87680" y="782621"/>
            <a:ext cx="11216640" cy="757255"/>
          </a:xfrm>
        </p:spPr>
        <p:txBody>
          <a:bodyPr>
            <a:noAutofit/>
          </a:bodyPr>
          <a:lstStyle>
            <a:lvl1pPr marL="0" indent="0">
              <a:buNone/>
              <a:defRPr sz="2000" b="0">
                <a:solidFill>
                  <a:srgbClr val="575757"/>
                </a:solidFill>
              </a:defRPr>
            </a:lvl1pPr>
          </a:lstStyle>
          <a:p>
            <a:pPr lvl="0"/>
            <a:r>
              <a:rPr lang="en-US" dirty="0"/>
              <a:t>Click to add subtitle</a:t>
            </a:r>
          </a:p>
        </p:txBody>
      </p:sp>
      <p:sp>
        <p:nvSpPr>
          <p:cNvPr id="14" name="Title Placeholder 1"/>
          <p:cNvSpPr>
            <a:spLocks noGrp="1"/>
          </p:cNvSpPr>
          <p:nvPr>
            <p:ph type="title" hasCustomPrompt="1"/>
          </p:nvPr>
        </p:nvSpPr>
        <p:spPr>
          <a:xfrm>
            <a:off x="487680" y="295683"/>
            <a:ext cx="11216640" cy="469492"/>
          </a:xfrm>
          <a:prstGeom prst="rect">
            <a:avLst/>
          </a:prstGeom>
        </p:spPr>
        <p:txBody>
          <a:bodyPr vert="horz" lIns="0" tIns="0" rIns="0" bIns="0" rtlCol="0" anchor="t" anchorCtr="0">
            <a:noAutofit/>
          </a:bodyPr>
          <a:lstStyle>
            <a:lvl1pPr>
              <a:defRPr/>
            </a:lvl1pPr>
          </a:lstStyle>
          <a:p>
            <a:r>
              <a:rPr lang="en-US" dirty="0"/>
              <a:t>Click to add title</a:t>
            </a:r>
          </a:p>
        </p:txBody>
      </p:sp>
      <p:sp>
        <p:nvSpPr>
          <p:cNvPr id="2" name="TextBox 1"/>
          <p:cNvSpPr txBox="1"/>
          <p:nvPr userDrawn="1"/>
        </p:nvSpPr>
        <p:spPr>
          <a:xfrm>
            <a:off x="10654393" y="6531429"/>
            <a:ext cx="987878" cy="307777"/>
          </a:xfrm>
          <a:prstGeom prst="rect">
            <a:avLst/>
          </a:prstGeom>
          <a:noFill/>
        </p:spPr>
        <p:txBody>
          <a:bodyPr wrap="square" rtlCol="0">
            <a:spAutoFit/>
          </a:bodyPr>
          <a:lstStyle/>
          <a:p>
            <a:r>
              <a:rPr lang="en-US" sz="1400" dirty="0">
                <a:latin typeface="Calibri" panose="020F0502020204030204" pitchFamily="34" charset="0"/>
              </a:rPr>
              <a:t>USDC</a:t>
            </a:r>
          </a:p>
        </p:txBody>
      </p:sp>
    </p:spTree>
    <p:extLst>
      <p:ext uri="{BB962C8B-B14F-4D97-AF65-F5344CB8AC3E}">
        <p14:creationId xmlns:p14="http://schemas.microsoft.com/office/powerpoint/2010/main" val="21083387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rt Opener">
    <p:spTree>
      <p:nvGrpSpPr>
        <p:cNvPr id="1" name=""/>
        <p:cNvGrpSpPr/>
        <p:nvPr/>
      </p:nvGrpSpPr>
      <p:grpSpPr>
        <a:xfrm>
          <a:off x="0" y="0"/>
          <a:ext cx="0" cy="0"/>
          <a:chOff x="0" y="0"/>
          <a:chExt cx="0" cy="0"/>
        </a:xfrm>
      </p:grpSpPr>
      <p:sp>
        <p:nvSpPr>
          <p:cNvPr id="3" name="Text Box 2"/>
          <p:cNvSpPr txBox="1">
            <a:spLocks noChangeArrowheads="1"/>
          </p:cNvSpPr>
          <p:nvPr userDrawn="1"/>
        </p:nvSpPr>
        <p:spPr bwMode="gray">
          <a:xfrm>
            <a:off x="2321985" y="2365376"/>
            <a:ext cx="7512049" cy="2487613"/>
          </a:xfrm>
          <a:prstGeom prst="rect">
            <a:avLst/>
          </a:prstGeom>
          <a:noFill/>
          <a:ln w="19050" algn="ctr">
            <a:noFill/>
            <a:miter lim="800000"/>
            <a:headEnd/>
            <a:tailEnd/>
          </a:ln>
        </p:spPr>
        <p:txBody>
          <a:bodyPr lIns="0" tIns="73152" rIns="0" bIns="73152"/>
          <a:lstStyle/>
          <a:p>
            <a:pPr fontAlgn="base">
              <a:lnSpc>
                <a:spcPct val="106000"/>
              </a:lnSpc>
              <a:spcBef>
                <a:spcPct val="80000"/>
              </a:spcBef>
              <a:spcAft>
                <a:spcPct val="0"/>
              </a:spcAft>
              <a:buClr>
                <a:prstClr val="black"/>
              </a:buClr>
              <a:buSzPct val="80000"/>
              <a:buFont typeface="Wingdings" pitchFamily="2" charset="2"/>
              <a:buNone/>
              <a:defRPr/>
            </a:pPr>
            <a:endParaRPr lang="en-US" sz="1100" b="1" dirty="0">
              <a:solidFill>
                <a:prstClr val="black"/>
              </a:solidFill>
              <a:cs typeface="Arial" charset="0"/>
            </a:endParaRPr>
          </a:p>
        </p:txBody>
      </p:sp>
      <p:sp>
        <p:nvSpPr>
          <p:cNvPr id="4" name="Rectangle 3"/>
          <p:cNvSpPr>
            <a:spLocks noChangeArrowheads="1"/>
          </p:cNvSpPr>
          <p:nvPr/>
        </p:nvSpPr>
        <p:spPr bwMode="gray">
          <a:xfrm>
            <a:off x="3304118" y="2136775"/>
            <a:ext cx="5556249" cy="228600"/>
          </a:xfrm>
          <a:prstGeom prst="rect">
            <a:avLst/>
          </a:prstGeom>
          <a:solidFill>
            <a:schemeClr val="bg1"/>
          </a:solidFill>
          <a:ln w="12700" cap="rnd" algn="ctr">
            <a:noFill/>
            <a:miter lim="800000"/>
            <a:headEnd/>
            <a:tailEnd/>
          </a:ln>
        </p:spPr>
        <p:txBody>
          <a:bodyPr wrap="none" lIns="72000" tIns="0" rIns="72000" bIns="0" anchor="b" anchorCtr="1"/>
          <a:lstStyle/>
          <a:p>
            <a:pPr algn="ctr" eaLnBrk="0" fontAlgn="base" hangingPunct="0">
              <a:lnSpc>
                <a:spcPct val="106000"/>
              </a:lnSpc>
              <a:spcBef>
                <a:spcPct val="0"/>
              </a:spcBef>
              <a:spcAft>
                <a:spcPct val="0"/>
              </a:spcAft>
              <a:defRPr/>
            </a:pPr>
            <a:endParaRPr lang="en-US" sz="1400" b="1" dirty="0">
              <a:solidFill>
                <a:prstClr val="black"/>
              </a:solidFill>
              <a:cs typeface="Arial" charset="0"/>
            </a:endParaRPr>
          </a:p>
        </p:txBody>
      </p:sp>
      <p:sp>
        <p:nvSpPr>
          <p:cNvPr id="5" name="Text Placeholder 7"/>
          <p:cNvSpPr>
            <a:spLocks noGrp="1"/>
          </p:cNvSpPr>
          <p:nvPr>
            <p:ph type="body" sz="quarter" idx="10"/>
          </p:nvPr>
        </p:nvSpPr>
        <p:spPr>
          <a:xfrm>
            <a:off x="3852672" y="3081528"/>
            <a:ext cx="4462272" cy="256032"/>
          </a:xfrm>
          <a:solidFill>
            <a:schemeClr val="bg1"/>
          </a:solidFill>
        </p:spPr>
        <p:txBody>
          <a:bodyPr lIns="73152" rIns="73152" anchor="ctr" anchorCtr="1"/>
          <a:lstStyle>
            <a:lvl1pPr>
              <a:buNone/>
              <a:defRPr sz="1600" b="1"/>
            </a:lvl1pPr>
          </a:lstStyle>
          <a:p>
            <a:pPr lvl="0"/>
            <a:r>
              <a:rPr lang="en-US" dirty="0"/>
              <a:t>Click to edit Master text styles</a:t>
            </a:r>
          </a:p>
        </p:txBody>
      </p:sp>
    </p:spTree>
    <p:extLst>
      <p:ext uri="{BB962C8B-B14F-4D97-AF65-F5344CB8AC3E}">
        <p14:creationId xmlns:p14="http://schemas.microsoft.com/office/powerpoint/2010/main" val="218296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Text slide">
    <p:spTree>
      <p:nvGrpSpPr>
        <p:cNvPr id="1" name=""/>
        <p:cNvGrpSpPr/>
        <p:nvPr/>
      </p:nvGrpSpPr>
      <p:grpSpPr>
        <a:xfrm>
          <a:off x="0" y="0"/>
          <a:ext cx="0" cy="0"/>
          <a:chOff x="0" y="0"/>
          <a:chExt cx="0" cy="0"/>
        </a:xfrm>
      </p:grpSpPr>
      <p:sp>
        <p:nvSpPr>
          <p:cNvPr id="5" name="Rectangle 6"/>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5352288" cy="5138928"/>
          </a:xfrm>
        </p:spPr>
        <p:txBody>
          <a:bodyPr/>
          <a:lstStyle>
            <a:lvl1pPr>
              <a:buFont typeface="Arial" pitchFamily="34" charset="0"/>
              <a:buNone/>
              <a:defRPr/>
            </a:lvl1pPr>
            <a:lvl2pPr>
              <a:defRPr/>
            </a:lvl2pPr>
            <a:lvl3pPr>
              <a:buNone/>
              <a:defRPr/>
            </a:lvl3pPr>
            <a:lvl4pPr>
              <a:defRPr/>
            </a:lvl4pPr>
          </a:lstStyle>
          <a:p>
            <a:pPr lvl="0"/>
            <a:r>
              <a:rPr lang="en-US" dirty="0"/>
              <a:t>Click to edit</a:t>
            </a:r>
          </a:p>
          <a:p>
            <a:pPr lvl="0"/>
            <a:endParaRPr lang="en-US" dirty="0"/>
          </a:p>
        </p:txBody>
      </p:sp>
      <p:sp>
        <p:nvSpPr>
          <p:cNvPr id="16" name="Text Placeholder 15"/>
          <p:cNvSpPr>
            <a:spLocks noGrp="1"/>
          </p:cNvSpPr>
          <p:nvPr>
            <p:ph type="body" sz="quarter" idx="11"/>
          </p:nvPr>
        </p:nvSpPr>
        <p:spPr>
          <a:xfrm>
            <a:off x="6315456" y="1152144"/>
            <a:ext cx="5352288" cy="5138928"/>
          </a:xfrm>
        </p:spPr>
        <p:txBody>
          <a:bodyPr/>
          <a:lstStyle>
            <a:lvl1pPr>
              <a:buNone/>
              <a:defRPr/>
            </a:lvl1pPr>
          </a:lstStyle>
          <a:p>
            <a:pPr lvl="0"/>
            <a:r>
              <a:rPr lang="en-US" dirty="0"/>
              <a:t>Click to edit</a:t>
            </a:r>
          </a:p>
          <a:p>
            <a:pPr lvl="0"/>
            <a:endParaRPr lang="en-US" dirty="0"/>
          </a:p>
        </p:txBody>
      </p:sp>
      <p:sp>
        <p:nvSpPr>
          <p:cNvPr id="20" name="Text Placeholder 19"/>
          <p:cNvSpPr>
            <a:spLocks noGrp="1"/>
          </p:cNvSpPr>
          <p:nvPr>
            <p:ph type="body" sz="quarter" idx="12"/>
          </p:nvPr>
        </p:nvSpPr>
        <p:spPr>
          <a:xfrm>
            <a:off x="524256" y="256032"/>
            <a:ext cx="11131296" cy="521208"/>
          </a:xfrm>
          <a:solidFill>
            <a:srgbClr val="FFFFFF"/>
          </a:solidFill>
        </p:spPr>
        <p:txBody>
          <a:bodyPr anchor="b"/>
          <a:lstStyle>
            <a:lvl1pPr>
              <a:buNone/>
              <a:defRPr sz="1600" b="1"/>
            </a:lvl1pPr>
          </a:lstStyle>
          <a:p>
            <a:pPr lvl="0"/>
            <a:r>
              <a:rPr lang="en-US" dirty="0"/>
              <a:t>Click to edit</a:t>
            </a:r>
          </a:p>
        </p:txBody>
      </p:sp>
    </p:spTree>
    <p:extLst>
      <p:ext uri="{BB962C8B-B14F-4D97-AF65-F5344CB8AC3E}">
        <p14:creationId xmlns:p14="http://schemas.microsoft.com/office/powerpoint/2010/main" val="3637935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with Kicker">
    <p:spTree>
      <p:nvGrpSpPr>
        <p:cNvPr id="1" name=""/>
        <p:cNvGrpSpPr/>
        <p:nvPr/>
      </p:nvGrpSpPr>
      <p:grpSpPr>
        <a:xfrm>
          <a:off x="0" y="0"/>
          <a:ext cx="0" cy="0"/>
          <a:chOff x="0" y="0"/>
          <a:chExt cx="0" cy="0"/>
        </a:xfrm>
      </p:grpSpPr>
      <p:sp>
        <p:nvSpPr>
          <p:cNvPr id="5" name="Rectangle 4"/>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5352288" cy="5138928"/>
          </a:xfrm>
        </p:spPr>
        <p:txBody>
          <a:bodyPr/>
          <a:lstStyle>
            <a:lvl1pPr>
              <a:buNone/>
              <a:defRPr/>
            </a:lvl1pPr>
          </a:lstStyle>
          <a:p>
            <a:pPr lvl="0"/>
            <a:r>
              <a:rPr lang="en-US" dirty="0"/>
              <a:t>Click to edit</a:t>
            </a:r>
          </a:p>
        </p:txBody>
      </p:sp>
      <p:sp>
        <p:nvSpPr>
          <p:cNvPr id="16" name="Text Placeholder 15"/>
          <p:cNvSpPr>
            <a:spLocks noGrp="1"/>
          </p:cNvSpPr>
          <p:nvPr>
            <p:ph type="body" sz="quarter" idx="11"/>
          </p:nvPr>
        </p:nvSpPr>
        <p:spPr>
          <a:xfrm>
            <a:off x="6315456" y="1152144"/>
            <a:ext cx="5352288" cy="5138928"/>
          </a:xfrm>
        </p:spPr>
        <p:txBody>
          <a:bodyPr/>
          <a:lstStyle>
            <a:lvl1pPr>
              <a:buNone/>
              <a:defRPr/>
            </a:lvl1pPr>
          </a:lstStyle>
          <a:p>
            <a:pPr lvl="0"/>
            <a:r>
              <a:rPr lang="en-US" dirty="0"/>
              <a:t>Click to edit</a:t>
            </a:r>
          </a:p>
        </p:txBody>
      </p:sp>
      <p:sp>
        <p:nvSpPr>
          <p:cNvPr id="20" name="Text Placeholder 19"/>
          <p:cNvSpPr>
            <a:spLocks noGrp="1"/>
          </p:cNvSpPr>
          <p:nvPr>
            <p:ph type="body" sz="quarter" idx="12"/>
          </p:nvPr>
        </p:nvSpPr>
        <p:spPr>
          <a:xfrm>
            <a:off x="524256" y="256032"/>
            <a:ext cx="11131296" cy="521208"/>
          </a:xfrm>
          <a:solidFill>
            <a:srgbClr val="FFFFFF"/>
          </a:solidFill>
        </p:spPr>
        <p:txBody>
          <a:bodyPr anchor="b"/>
          <a:lstStyle>
            <a:lvl1pPr>
              <a:buNone/>
              <a:defRPr sz="1600" b="1"/>
            </a:lvl1pPr>
          </a:lstStyle>
          <a:p>
            <a:pPr lvl="0"/>
            <a:r>
              <a:rPr lang="en-US" dirty="0"/>
              <a:t>Click to edit</a:t>
            </a:r>
          </a:p>
        </p:txBody>
      </p:sp>
    </p:spTree>
    <p:extLst>
      <p:ext uri="{BB962C8B-B14F-4D97-AF65-F5344CB8AC3E}">
        <p14:creationId xmlns:p14="http://schemas.microsoft.com/office/powerpoint/2010/main" val="51482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lumn Text slide">
    <p:spTree>
      <p:nvGrpSpPr>
        <p:cNvPr id="1" name=""/>
        <p:cNvGrpSpPr/>
        <p:nvPr/>
      </p:nvGrpSpPr>
      <p:grpSpPr>
        <a:xfrm>
          <a:off x="0" y="0"/>
          <a:ext cx="0" cy="0"/>
          <a:chOff x="0" y="0"/>
          <a:chExt cx="0" cy="0"/>
        </a:xfrm>
      </p:grpSpPr>
      <p:sp>
        <p:nvSpPr>
          <p:cNvPr id="4" name="Rectangle 6"/>
          <p:cNvSpPr>
            <a:spLocks noChangeArrowheads="1"/>
          </p:cNvSpPr>
          <p:nvPr userDrawn="1"/>
        </p:nvSpPr>
        <p:spPr bwMode="gray">
          <a:xfrm>
            <a:off x="522818" y="1154113"/>
            <a:ext cx="5353049" cy="5135562"/>
          </a:xfrm>
          <a:prstGeom prst="rect">
            <a:avLst/>
          </a:prstGeom>
          <a:noFill/>
          <a:ln w="9525" algn="ctr">
            <a:noFill/>
            <a:miter lim="800000"/>
            <a:headEnd/>
            <a:tailEnd/>
          </a:ln>
          <a:effectLst/>
        </p:spPr>
        <p:txBody>
          <a:bodyPr lIns="0" tIns="0" rIns="0" bIns="0"/>
          <a:lstStyle/>
          <a:p>
            <a:pPr fontAlgn="base">
              <a:lnSpc>
                <a:spcPct val="106000"/>
              </a:lnSpc>
              <a:spcBef>
                <a:spcPct val="80000"/>
              </a:spcBef>
              <a:spcAft>
                <a:spcPct val="0"/>
              </a:spcAft>
              <a:buClr>
                <a:prstClr val="black"/>
              </a:buClr>
              <a:buSzPct val="80000"/>
              <a:buFont typeface="Wingdings" pitchFamily="2" charset="2"/>
              <a:buNone/>
              <a:defRPr/>
            </a:pPr>
            <a:endParaRPr lang="en-US" sz="1000" dirty="0">
              <a:solidFill>
                <a:prstClr val="black"/>
              </a:solidFill>
              <a:cs typeface="Arial" charset="0"/>
            </a:endParaRPr>
          </a:p>
        </p:txBody>
      </p:sp>
      <p:sp>
        <p:nvSpPr>
          <p:cNvPr id="14" name="Text Placeholder 13"/>
          <p:cNvSpPr>
            <a:spLocks noGrp="1"/>
          </p:cNvSpPr>
          <p:nvPr>
            <p:ph type="body" sz="quarter" idx="10"/>
          </p:nvPr>
        </p:nvSpPr>
        <p:spPr>
          <a:xfrm>
            <a:off x="524256" y="1152144"/>
            <a:ext cx="11136461" cy="5138928"/>
          </a:xfrm>
        </p:spPr>
        <p:txBody>
          <a:bodyPr/>
          <a:lstStyle>
            <a:lvl1pPr>
              <a:buNone/>
              <a:defRPr/>
            </a:lvl1pPr>
          </a:lstStyle>
          <a:p>
            <a:pPr lvl="0"/>
            <a:r>
              <a:rPr lang="en-US" dirty="0"/>
              <a:t>Click to edit</a:t>
            </a:r>
          </a:p>
        </p:txBody>
      </p:sp>
      <p:sp>
        <p:nvSpPr>
          <p:cNvPr id="20" name="Text Placeholder 19"/>
          <p:cNvSpPr>
            <a:spLocks noGrp="1"/>
          </p:cNvSpPr>
          <p:nvPr>
            <p:ph type="body" sz="quarter" idx="12"/>
          </p:nvPr>
        </p:nvSpPr>
        <p:spPr>
          <a:xfrm>
            <a:off x="524256" y="256032"/>
            <a:ext cx="11131296" cy="521208"/>
          </a:xfrm>
          <a:solidFill>
            <a:srgbClr val="FFFFFF"/>
          </a:solidFill>
        </p:spPr>
        <p:txBody>
          <a:bodyPr anchor="b"/>
          <a:lstStyle>
            <a:lvl1pPr>
              <a:buNone/>
              <a:defRPr sz="1600" b="1"/>
            </a:lvl1pPr>
          </a:lstStyle>
          <a:p>
            <a:pPr lvl="0"/>
            <a:r>
              <a:rPr lang="en-US" dirty="0"/>
              <a:t>Click to edit</a:t>
            </a:r>
          </a:p>
        </p:txBody>
      </p:sp>
    </p:spTree>
    <p:extLst>
      <p:ext uri="{BB962C8B-B14F-4D97-AF65-F5344CB8AC3E}">
        <p14:creationId xmlns:p14="http://schemas.microsoft.com/office/powerpoint/2010/main" val="280556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boxes with paragraph, dash,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5"/>
          <p:cNvSpPr>
            <a:spLocks noGrp="1"/>
          </p:cNvSpPr>
          <p:nvPr>
            <p:ph type="body" sz="quarter" idx="11"/>
          </p:nvPr>
        </p:nvSpPr>
        <p:spPr>
          <a:xfrm>
            <a:off x="6315456" y="1399032"/>
            <a:ext cx="5352288" cy="4892040"/>
          </a:xfrm>
        </p:spPr>
        <p:txBody>
          <a:bodyPr/>
          <a:lstStyle>
            <a:lvl1pPr>
              <a:buNone/>
              <a:defRPr/>
            </a:lvl1pPr>
          </a:lstStyle>
          <a:p>
            <a:pPr lvl="0"/>
            <a:r>
              <a:rPr lang="en-US" dirty="0"/>
              <a:t>Click to edit</a:t>
            </a:r>
          </a:p>
          <a:p>
            <a:pPr lvl="0"/>
            <a:endParaRPr lang="en-US" dirty="0"/>
          </a:p>
        </p:txBody>
      </p:sp>
      <p:sp>
        <p:nvSpPr>
          <p:cNvPr id="8" name="Text Placeholder 15"/>
          <p:cNvSpPr>
            <a:spLocks noGrp="1"/>
          </p:cNvSpPr>
          <p:nvPr>
            <p:ph type="body" sz="quarter" idx="14"/>
          </p:nvPr>
        </p:nvSpPr>
        <p:spPr>
          <a:xfrm>
            <a:off x="524256" y="1399032"/>
            <a:ext cx="5352288" cy="4892040"/>
          </a:xfrm>
        </p:spPr>
        <p:txBody>
          <a:bodyPr/>
          <a:lstStyle>
            <a:lvl1pPr>
              <a:buNone/>
              <a:defRPr/>
            </a:lvl1pPr>
          </a:lstStyle>
          <a:p>
            <a:pPr lvl="0"/>
            <a:r>
              <a:rPr lang="en-US" dirty="0"/>
              <a:t>Click to edit</a:t>
            </a:r>
          </a:p>
          <a:p>
            <a:pPr lvl="0"/>
            <a:endParaRPr lang="en-US" dirty="0"/>
          </a:p>
        </p:txBody>
      </p:sp>
    </p:spTree>
    <p:extLst>
      <p:ext uri="{BB962C8B-B14F-4D97-AF65-F5344CB8AC3E}">
        <p14:creationId xmlns:p14="http://schemas.microsoft.com/office/powerpoint/2010/main" val="1654389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3.png"/><Relationship Id="rId4" Type="http://schemas.openxmlformats.org/officeDocument/2006/relationships/slideLayout" Target="../slideLayouts/slideLayout4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gray">
          <a:xfrm>
            <a:off x="535518" y="514351"/>
            <a:ext cx="11127316" cy="25876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t>Click to edit Master title style</a:t>
            </a:r>
          </a:p>
        </p:txBody>
      </p:sp>
      <p:sp>
        <p:nvSpPr>
          <p:cNvPr id="8195" name="Rectangle 3"/>
          <p:cNvSpPr>
            <a:spLocks noGrp="1" noChangeArrowheads="1"/>
          </p:cNvSpPr>
          <p:nvPr>
            <p:ph type="body" idx="1"/>
          </p:nvPr>
        </p:nvSpPr>
        <p:spPr bwMode="gray">
          <a:xfrm>
            <a:off x="529167" y="1154113"/>
            <a:ext cx="5353051" cy="5135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699717" name="Text Box 5"/>
          <p:cNvSpPr txBox="1">
            <a:spLocks noChangeArrowheads="1"/>
          </p:cNvSpPr>
          <p:nvPr/>
        </p:nvSpPr>
        <p:spPr bwMode="gray">
          <a:xfrm>
            <a:off x="5954936" y="6661954"/>
            <a:ext cx="282129" cy="146835"/>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prstClr val="black"/>
              </a:buClr>
              <a:buSzPct val="65000"/>
              <a:buFont typeface="Wingdings" pitchFamily="2" charset="2"/>
              <a:buNone/>
              <a:defRPr/>
            </a:pPr>
            <a:r>
              <a:rPr lang="en-US" sz="900" dirty="0">
                <a:solidFill>
                  <a:srgbClr val="000000"/>
                </a:solidFill>
                <a:cs typeface="Arial" charset="0"/>
              </a:rPr>
              <a:t>- </a:t>
            </a:r>
            <a:fld id="{2BE85F05-2F07-493B-8049-2BAFDAA99351}" type="slidenum">
              <a:rPr lang="en-US" sz="900">
                <a:solidFill>
                  <a:srgbClr val="000000"/>
                </a:solidFill>
                <a:cs typeface="Arial" charset="0"/>
              </a:rPr>
              <a:pPr algn="ctr" eaLnBrk="0" fontAlgn="base" hangingPunct="0">
                <a:lnSpc>
                  <a:spcPct val="106000"/>
                </a:lnSpc>
                <a:spcBef>
                  <a:spcPct val="0"/>
                </a:spcBef>
                <a:spcAft>
                  <a:spcPct val="0"/>
                </a:spcAft>
                <a:buClr>
                  <a:prstClr val="black"/>
                </a:buClr>
                <a:buSzPct val="65000"/>
                <a:buFont typeface="Wingdings" pitchFamily="2" charset="2"/>
                <a:buNone/>
                <a:defRPr/>
              </a:pPr>
              <a:t>‹#›</a:t>
            </a:fld>
            <a:r>
              <a:rPr lang="en-US" sz="900" dirty="0">
                <a:solidFill>
                  <a:srgbClr val="000000"/>
                </a:solidFill>
                <a:cs typeface="Arial" charset="0"/>
              </a:rPr>
              <a:t> -</a:t>
            </a:r>
          </a:p>
        </p:txBody>
      </p:sp>
      <p:pic>
        <p:nvPicPr>
          <p:cNvPr id="8197" name="Picture 6" descr="DEL_COL"/>
          <p:cNvPicPr>
            <a:picLocks noChangeAspect="1" noChangeArrowheads="1"/>
          </p:cNvPicPr>
          <p:nvPr/>
        </p:nvPicPr>
        <p:blipFill>
          <a:blip r:embed="rId43" cstate="print"/>
          <a:srcRect/>
          <a:stretch>
            <a:fillRect/>
          </a:stretch>
        </p:blipFill>
        <p:spPr bwMode="gray">
          <a:xfrm>
            <a:off x="527051" y="6645275"/>
            <a:ext cx="920749" cy="139700"/>
          </a:xfrm>
          <a:prstGeom prst="rect">
            <a:avLst/>
          </a:prstGeom>
          <a:noFill/>
          <a:ln w="9525">
            <a:noFill/>
            <a:miter lim="800000"/>
            <a:headEnd/>
            <a:tailEnd/>
          </a:ln>
        </p:spPr>
      </p:pic>
      <p:sp>
        <p:nvSpPr>
          <p:cNvPr id="3699747" name="Line 35"/>
          <p:cNvSpPr>
            <a:spLocks noChangeShapeType="1"/>
          </p:cNvSpPr>
          <p:nvPr/>
        </p:nvSpPr>
        <p:spPr bwMode="gray">
          <a:xfrm>
            <a:off x="522817" y="806450"/>
            <a:ext cx="11140016" cy="0"/>
          </a:xfrm>
          <a:prstGeom prst="line">
            <a:avLst/>
          </a:prstGeom>
          <a:noFill/>
          <a:ln w="19050">
            <a:solidFill>
              <a:schemeClr val="accent1"/>
            </a:solidFill>
            <a:round/>
            <a:headEnd/>
            <a:tailEnd/>
          </a:ln>
          <a:effectLst/>
        </p:spPr>
        <p:txBody>
          <a:bodyPr wrap="none" anchor="ctr"/>
          <a:lstStyle/>
          <a:p>
            <a:pPr eaLnBrk="0" fontAlgn="base" hangingPunct="0">
              <a:lnSpc>
                <a:spcPct val="106000"/>
              </a:lnSpc>
              <a:spcBef>
                <a:spcPct val="50000"/>
              </a:spcBef>
              <a:spcAft>
                <a:spcPct val="0"/>
              </a:spcAft>
              <a:buSzPct val="100000"/>
              <a:buFont typeface="Wingdings 2" pitchFamily="18" charset="2"/>
              <a:buNone/>
              <a:defRPr/>
            </a:pPr>
            <a:endParaRPr lang="en-US" sz="1100" dirty="0">
              <a:solidFill>
                <a:prstClr val="black"/>
              </a:solidFill>
              <a:cs typeface="Arial" charset="0"/>
            </a:endParaRPr>
          </a:p>
        </p:txBody>
      </p:sp>
    </p:spTree>
    <p:extLst>
      <p:ext uri="{BB962C8B-B14F-4D97-AF65-F5344CB8AC3E}">
        <p14:creationId xmlns:p14="http://schemas.microsoft.com/office/powerpoint/2010/main" val="28762980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hf sldNum="0" hdr="0" dt="0"/>
  <p:txStyles>
    <p:titleStyle>
      <a:lvl1pPr algn="l" rtl="0" eaLnBrk="0" fontAlgn="base" hangingPunct="0">
        <a:lnSpc>
          <a:spcPct val="106000"/>
        </a:lnSpc>
        <a:spcBef>
          <a:spcPct val="0"/>
        </a:spcBef>
        <a:spcAft>
          <a:spcPct val="0"/>
        </a:spcAft>
        <a:defRPr sz="1600" b="1">
          <a:solidFill>
            <a:schemeClr val="tx1"/>
          </a:solidFill>
          <a:latin typeface="+mj-lt"/>
          <a:ea typeface="+mj-ea"/>
          <a:cs typeface="+mj-cs"/>
        </a:defRPr>
      </a:lvl1pPr>
      <a:lvl2pPr algn="l" rtl="0" eaLnBrk="0" fontAlgn="base" hangingPunct="0">
        <a:lnSpc>
          <a:spcPct val="106000"/>
        </a:lnSpc>
        <a:spcBef>
          <a:spcPct val="0"/>
        </a:spcBef>
        <a:spcAft>
          <a:spcPct val="0"/>
        </a:spcAft>
        <a:defRPr sz="1600" b="1">
          <a:solidFill>
            <a:schemeClr val="tx1"/>
          </a:solidFill>
          <a:latin typeface="Arial" charset="0"/>
        </a:defRPr>
      </a:lvl2pPr>
      <a:lvl3pPr algn="l" rtl="0" eaLnBrk="0" fontAlgn="base" hangingPunct="0">
        <a:lnSpc>
          <a:spcPct val="106000"/>
        </a:lnSpc>
        <a:spcBef>
          <a:spcPct val="0"/>
        </a:spcBef>
        <a:spcAft>
          <a:spcPct val="0"/>
        </a:spcAft>
        <a:defRPr sz="1600" b="1">
          <a:solidFill>
            <a:schemeClr val="tx1"/>
          </a:solidFill>
          <a:latin typeface="Arial" charset="0"/>
        </a:defRPr>
      </a:lvl3pPr>
      <a:lvl4pPr algn="l" rtl="0" eaLnBrk="0" fontAlgn="base" hangingPunct="0">
        <a:lnSpc>
          <a:spcPct val="106000"/>
        </a:lnSpc>
        <a:spcBef>
          <a:spcPct val="0"/>
        </a:spcBef>
        <a:spcAft>
          <a:spcPct val="0"/>
        </a:spcAft>
        <a:defRPr sz="1600" b="1">
          <a:solidFill>
            <a:schemeClr val="tx1"/>
          </a:solidFill>
          <a:latin typeface="Arial" charset="0"/>
        </a:defRPr>
      </a:lvl4pPr>
      <a:lvl5pPr algn="l" rtl="0" eaLnBrk="0" fontAlgn="base" hangingPunct="0">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0" fontAlgn="base" hangingPunct="0">
        <a:lnSpc>
          <a:spcPct val="106000"/>
        </a:lnSpc>
        <a:spcBef>
          <a:spcPct val="80000"/>
        </a:spcBef>
        <a:spcAft>
          <a:spcPct val="0"/>
        </a:spcAft>
        <a:buClr>
          <a:schemeClr val="tx1"/>
        </a:buClr>
        <a:buSzPct val="80000"/>
        <a:defRPr sz="1100">
          <a:solidFill>
            <a:schemeClr val="tx1"/>
          </a:solidFill>
          <a:latin typeface="+mn-lt"/>
          <a:ea typeface="+mn-ea"/>
          <a:cs typeface="+mn-cs"/>
        </a:defRPr>
      </a:lvl1pPr>
      <a:lvl2pPr marL="169863" indent="-168275" algn="l" rtl="0" eaLnBrk="0" fontAlgn="base" hangingPunct="0">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0" fontAlgn="base" hangingPunct="0">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0" fontAlgn="base" hangingPunct="0">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0" fontAlgn="base" hangingPunct="0">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MSTSHP_01"/>
          <p:cNvSpPr>
            <a:spLocks noGrp="1" noChangeArrowheads="1"/>
          </p:cNvSpPr>
          <p:nvPr>
            <p:ph type="title"/>
          </p:nvPr>
        </p:nvSpPr>
        <p:spPr bwMode="auto">
          <a:xfrm>
            <a:off x="533400" y="407989"/>
            <a:ext cx="11116733"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7" name="MSTSHP_02"/>
          <p:cNvSpPr>
            <a:spLocks noGrp="1" noChangeArrowheads="1"/>
          </p:cNvSpPr>
          <p:nvPr>
            <p:ph type="body" idx="1"/>
          </p:nvPr>
        </p:nvSpPr>
        <p:spPr bwMode="auto">
          <a:xfrm>
            <a:off x="533400" y="1154113"/>
            <a:ext cx="11116733" cy="5135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699717" name="Text Box 5"/>
          <p:cNvSpPr txBox="1">
            <a:spLocks noChangeArrowheads="1"/>
          </p:cNvSpPr>
          <p:nvPr/>
        </p:nvSpPr>
        <p:spPr bwMode="auto">
          <a:xfrm>
            <a:off x="5908705" y="6613030"/>
            <a:ext cx="376706" cy="195759"/>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pitchFamily="2" charset="2"/>
              <a:buNone/>
              <a:defRPr/>
            </a:pPr>
            <a:r>
              <a:rPr lang="en-US" sz="1200" dirty="0">
                <a:solidFill>
                  <a:srgbClr val="000000"/>
                </a:solidFill>
                <a:cs typeface="Arial" charset="0"/>
              </a:rPr>
              <a:t>- </a:t>
            </a:r>
            <a:fld id="{21F866BF-C4E1-4D09-BC16-18A93E5CFF64}" type="slidenum">
              <a:rPr lang="en-US" sz="1200">
                <a:solidFill>
                  <a:srgbClr val="000000"/>
                </a:solidFill>
                <a:cs typeface="Arial" charset="0"/>
              </a:rPr>
              <a:pPr algn="ctr" eaLnBrk="0" fontAlgn="base" hangingPunct="0">
                <a:lnSpc>
                  <a:spcPct val="106000"/>
                </a:lnSpc>
                <a:spcBef>
                  <a:spcPct val="0"/>
                </a:spcBef>
                <a:spcAft>
                  <a:spcPct val="0"/>
                </a:spcAft>
                <a:buClr>
                  <a:srgbClr val="000000"/>
                </a:buClr>
                <a:buSzPct val="65000"/>
                <a:buFont typeface="Wingdings" pitchFamily="2" charset="2"/>
                <a:buNone/>
                <a:defRPr/>
              </a:pPr>
              <a:t>‹#›</a:t>
            </a:fld>
            <a:r>
              <a:rPr lang="en-US" sz="1200" dirty="0">
                <a:solidFill>
                  <a:srgbClr val="000000"/>
                </a:solidFill>
                <a:cs typeface="Arial" charset="0"/>
              </a:rPr>
              <a:t> -</a:t>
            </a:r>
          </a:p>
        </p:txBody>
      </p:sp>
      <p:sp>
        <p:nvSpPr>
          <p:cNvPr id="3699738" name="SHP_DOCTRACKER"/>
          <p:cNvSpPr txBox="1">
            <a:spLocks noChangeArrowheads="1"/>
          </p:cNvSpPr>
          <p:nvPr/>
        </p:nvSpPr>
        <p:spPr bwMode="auto">
          <a:xfrm rot="-5400000">
            <a:off x="11885613" y="6532563"/>
            <a:ext cx="422275" cy="88900"/>
          </a:xfrm>
          <a:prstGeom prst="rect">
            <a:avLst/>
          </a:prstGeom>
          <a:noFill/>
          <a:ln w="12700" algn="ctr">
            <a:noFill/>
            <a:miter lim="800000"/>
            <a:headEnd/>
            <a:tailEnd/>
          </a:ln>
          <a:effectLst/>
        </p:spPr>
        <p:txBody>
          <a:bodyPr wrap="none" lIns="0" tIns="0" rIns="0" bIns="0"/>
          <a:lstStyle/>
          <a:p>
            <a:pPr eaLnBrk="0" fontAlgn="base" hangingPunct="0">
              <a:lnSpc>
                <a:spcPct val="106000"/>
              </a:lnSpc>
              <a:spcBef>
                <a:spcPct val="0"/>
              </a:spcBef>
              <a:spcAft>
                <a:spcPct val="0"/>
              </a:spcAft>
              <a:defRPr/>
            </a:pPr>
            <a:r>
              <a:rPr lang="en-US" sz="400">
                <a:solidFill>
                  <a:srgbClr val="AFAFAF"/>
                </a:solidFill>
                <a:cs typeface="Arial" charset="0"/>
              </a:rPr>
              <a:t>FY12 M to SM Promo Process_Leadership 12052011 v2.pptx</a:t>
            </a:r>
            <a:endParaRPr lang="en-US" sz="400" dirty="0">
              <a:solidFill>
                <a:srgbClr val="AFAFAF"/>
              </a:solidFill>
              <a:cs typeface="Arial" charset="0"/>
            </a:endParaRPr>
          </a:p>
        </p:txBody>
      </p:sp>
      <p:sp>
        <p:nvSpPr>
          <p:cNvPr id="3699759" name="Line 47"/>
          <p:cNvSpPr>
            <a:spLocks noChangeShapeType="1"/>
          </p:cNvSpPr>
          <p:nvPr/>
        </p:nvSpPr>
        <p:spPr bwMode="auto">
          <a:xfrm>
            <a:off x="535517" y="803275"/>
            <a:ext cx="11114616" cy="0"/>
          </a:xfrm>
          <a:prstGeom prst="line">
            <a:avLst/>
          </a:prstGeom>
          <a:noFill/>
          <a:ln w="28575">
            <a:solidFill>
              <a:srgbClr val="003399"/>
            </a:solidFill>
            <a:round/>
            <a:headEnd/>
            <a:tailEnd/>
          </a:ln>
          <a:effectLst/>
        </p:spPr>
        <p:txBody>
          <a:bodyPr wrap="none" anchor="ctr"/>
          <a:lstStyle/>
          <a:p>
            <a:pPr fontAlgn="base">
              <a:lnSpc>
                <a:spcPct val="106000"/>
              </a:lnSpc>
              <a:spcBef>
                <a:spcPct val="0"/>
              </a:spcBef>
              <a:spcAft>
                <a:spcPct val="0"/>
              </a:spcAft>
              <a:buFont typeface="Wingdings 2" pitchFamily="18" charset="2"/>
              <a:buNone/>
              <a:defRPr/>
            </a:pPr>
            <a:endParaRPr lang="en-US" sz="2400" dirty="0">
              <a:solidFill>
                <a:srgbClr val="000000"/>
              </a:solidFill>
              <a:cs typeface="Arial" charset="0"/>
            </a:endParaRPr>
          </a:p>
        </p:txBody>
      </p:sp>
      <p:pic>
        <p:nvPicPr>
          <p:cNvPr id="1031" name="Picture 50" descr="DEL_COL"/>
          <p:cNvPicPr>
            <a:picLocks noChangeArrowheads="1"/>
          </p:cNvPicPr>
          <p:nvPr/>
        </p:nvPicPr>
        <p:blipFill>
          <a:blip r:embed="rId10" cstate="print"/>
          <a:srcRect/>
          <a:stretch>
            <a:fillRect/>
          </a:stretch>
        </p:blipFill>
        <p:spPr bwMode="auto">
          <a:xfrm>
            <a:off x="527051" y="6616700"/>
            <a:ext cx="1157816" cy="165100"/>
          </a:xfrm>
          <a:prstGeom prst="rect">
            <a:avLst/>
          </a:prstGeom>
          <a:noFill/>
          <a:ln w="9525">
            <a:noFill/>
            <a:miter lim="800000"/>
            <a:headEnd/>
            <a:tailEnd/>
          </a:ln>
        </p:spPr>
      </p:pic>
    </p:spTree>
    <p:extLst>
      <p:ext uri="{BB962C8B-B14F-4D97-AF65-F5344CB8AC3E}">
        <p14:creationId xmlns:p14="http://schemas.microsoft.com/office/powerpoint/2010/main" val="200822886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46" r:id="rId8"/>
  </p:sldLayoutIdLst>
  <p:hf sldNum="0" hdr="0" dt="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defRPr sz="1400">
          <a:solidFill>
            <a:schemeClr val="tx1"/>
          </a:solidFill>
          <a:latin typeface="+mn-lt"/>
          <a:ea typeface="+mn-ea"/>
          <a:cs typeface="+mn-cs"/>
        </a:defRPr>
      </a:lvl1pPr>
      <a:lvl2pPr marL="227013" indent="-225425" algn="l" rtl="0" eaLnBrk="0" fontAlgn="base" hangingPunct="0">
        <a:lnSpc>
          <a:spcPct val="106000"/>
        </a:lnSpc>
        <a:spcBef>
          <a:spcPct val="40000"/>
        </a:spcBef>
        <a:spcAft>
          <a:spcPct val="0"/>
        </a:spcAft>
        <a:buClr>
          <a:schemeClr val="tx1"/>
        </a:buClr>
        <a:buFont typeface="Wingdings 2" pitchFamily="18" charset="2"/>
        <a:buChar char="¡"/>
        <a:defRPr sz="1400">
          <a:solidFill>
            <a:schemeClr val="tx1"/>
          </a:solidFill>
          <a:latin typeface="+mn-lt"/>
        </a:defRPr>
      </a:lvl2pPr>
      <a:lvl3pPr marL="457200" indent="-228600" algn="l" rtl="0" eaLnBrk="0" fontAlgn="base" hangingPunct="0">
        <a:lnSpc>
          <a:spcPct val="106000"/>
        </a:lnSpc>
        <a:spcBef>
          <a:spcPct val="20000"/>
        </a:spcBef>
        <a:spcAft>
          <a:spcPct val="0"/>
        </a:spcAft>
        <a:buClr>
          <a:schemeClr val="tx1"/>
        </a:buClr>
        <a:buFont typeface="Arial" charset="0"/>
        <a:buChar char="–"/>
        <a:defRPr sz="1200">
          <a:solidFill>
            <a:schemeClr val="tx1"/>
          </a:solidFill>
          <a:latin typeface="+mn-lt"/>
        </a:defRPr>
      </a:lvl3pPr>
      <a:lvl4pPr marL="681038" indent="-222250" algn="l" rtl="0" eaLnBrk="0" fontAlgn="base" hangingPunct="0">
        <a:lnSpc>
          <a:spcPct val="106000"/>
        </a:lnSpc>
        <a:spcBef>
          <a:spcPct val="20000"/>
        </a:spcBef>
        <a:spcAft>
          <a:spcPct val="0"/>
        </a:spcAft>
        <a:buClr>
          <a:schemeClr val="tx1"/>
        </a:buClr>
        <a:buChar char="•"/>
        <a:defRPr sz="1200">
          <a:solidFill>
            <a:schemeClr val="tx1"/>
          </a:solidFill>
          <a:latin typeface="+mn-lt"/>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owasp.org/" TargetMode="Externa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HP_166"/>
          <p:cNvSpPr>
            <a:spLocks noGrp="1" noChangeArrowheads="1"/>
          </p:cNvSpPr>
          <p:nvPr>
            <p:ph type="ctrTitle" sz="quarter"/>
          </p:nvPr>
        </p:nvSpPr>
        <p:spPr>
          <a:xfrm>
            <a:off x="770162" y="1123544"/>
            <a:ext cx="6581775" cy="436416"/>
          </a:xfrm>
          <a:ln/>
        </p:spPr>
        <p:txBody>
          <a:bodyPr/>
          <a:lstStyle/>
          <a:p>
            <a:pPr eaLnBrk="1" hangingPunct="1"/>
            <a:r>
              <a:rPr lang="en-US" sz="2800" dirty="0">
                <a:solidFill>
                  <a:schemeClr val="accent1"/>
                </a:solidFill>
                <a:latin typeface="Calibri" panose="020F0502020204030204" pitchFamily="34" charset="0"/>
              </a:rPr>
              <a:t>USDC </a:t>
            </a:r>
            <a:r>
              <a:rPr lang="en-US" dirty="0">
                <a:solidFill>
                  <a:schemeClr val="accent1"/>
                </a:solidFill>
                <a:latin typeface="Calibri" panose="020F0502020204030204" pitchFamily="34" charset="0"/>
              </a:rPr>
              <a:t>Information Technology Center of Excellence (IT-CoE)</a:t>
            </a:r>
            <a:endParaRPr lang="en-US" sz="2800" dirty="0">
              <a:solidFill>
                <a:schemeClr val="accent1"/>
              </a:solidFill>
              <a:latin typeface="Calibri" panose="020F0502020204030204" pitchFamily="34" charset="0"/>
            </a:endParaRPr>
          </a:p>
        </p:txBody>
      </p:sp>
      <p:pic>
        <p:nvPicPr>
          <p:cNvPr id="25605" name="Picture 7" descr="LLP logo with big space copy"/>
          <p:cNvPicPr>
            <a:picLocks noChangeAspect="1" noChangeArrowheads="1"/>
          </p:cNvPicPr>
          <p:nvPr/>
        </p:nvPicPr>
        <p:blipFill>
          <a:blip r:embed="rId3" cstate="print">
            <a:clrChange>
              <a:clrFrom>
                <a:srgbClr val="FFFFFF"/>
              </a:clrFrom>
              <a:clrTo>
                <a:srgbClr val="FFFFFF">
                  <a:alpha val="0"/>
                </a:srgbClr>
              </a:clrTo>
            </a:clrChange>
          </a:blip>
          <a:srcRect l="983" t="1840" b="59741"/>
          <a:stretch>
            <a:fillRect/>
          </a:stretch>
        </p:blipFill>
        <p:spPr bwMode="auto">
          <a:xfrm>
            <a:off x="770162" y="533172"/>
            <a:ext cx="1861916" cy="354012"/>
          </a:xfrm>
          <a:prstGeom prst="rect">
            <a:avLst/>
          </a:prstGeom>
          <a:noFill/>
          <a:ln w="9525">
            <a:noFill/>
            <a:miter lim="800000"/>
            <a:headEnd/>
            <a:tailEnd/>
          </a:ln>
        </p:spPr>
      </p:pic>
      <p:sp>
        <p:nvSpPr>
          <p:cNvPr id="2" name="iBar:40/133/5/5/2016 1:01:14 PM"/>
          <p:cNvSpPr/>
          <p:nvPr/>
        </p:nvSpPr>
        <p:spPr bwMode="auto">
          <a:xfrm>
            <a:off x="489857" y="383609"/>
            <a:ext cx="11274879" cy="6139655"/>
          </a:xfrm>
          <a:prstGeom prst="rect">
            <a:avLst/>
          </a:prstGeom>
          <a:noFill/>
          <a:ln w="12700" cap="flat" cmpd="sng" algn="ctr">
            <a:solidFill>
              <a:srgbClr val="00277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square" lIns="91440" tIns="182880" rIns="91440" bIns="9144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a:ln>
                <a:noFill/>
              </a:ln>
              <a:solidFill>
                <a:schemeClr val="tx1"/>
              </a:solidFill>
              <a:effectLst/>
              <a:latin typeface="Arial" charset="0"/>
            </a:endParaRPr>
          </a:p>
        </p:txBody>
      </p:sp>
      <p:grpSp>
        <p:nvGrpSpPr>
          <p:cNvPr id="7" name="Group 6"/>
          <p:cNvGrpSpPr/>
          <p:nvPr/>
        </p:nvGrpSpPr>
        <p:grpSpPr>
          <a:xfrm>
            <a:off x="770162" y="2818139"/>
            <a:ext cx="7441195" cy="3187458"/>
            <a:chOff x="666517" y="3192972"/>
            <a:chExt cx="5723617" cy="2230611"/>
          </a:xfrm>
        </p:grpSpPr>
        <p:grpSp>
          <p:nvGrpSpPr>
            <p:cNvPr id="8" name="Group 7"/>
            <p:cNvGrpSpPr/>
            <p:nvPr/>
          </p:nvGrpSpPr>
          <p:grpSpPr>
            <a:xfrm>
              <a:off x="666517" y="3192972"/>
              <a:ext cx="2933844" cy="1731302"/>
              <a:chOff x="666517" y="3192972"/>
              <a:chExt cx="2933844" cy="1731302"/>
            </a:xfrm>
          </p:grpSpPr>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517" y="3196394"/>
                <a:ext cx="2933844" cy="1727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66517" y="3192972"/>
                <a:ext cx="902811" cy="246221"/>
              </a:xfrm>
              <a:prstGeom prst="rect">
                <a:avLst/>
              </a:prstGeom>
              <a:noFill/>
            </p:spPr>
            <p:txBody>
              <a:bodyPr wrap="none" rtlCol="0" anchor="ctr">
                <a:spAutoFit/>
              </a:bodyPr>
              <a:lstStyle/>
              <a:p>
                <a:pPr algn="ctr">
                  <a:spcBef>
                    <a:spcPts val="600"/>
                  </a:spcBef>
                </a:pPr>
                <a:r>
                  <a:rPr lang="en-US" sz="1000" b="1" dirty="0">
                    <a:latin typeface="Arial"/>
                  </a:rPr>
                  <a:t>Orlando, FL</a:t>
                </a:r>
              </a:p>
            </p:txBody>
          </p:sp>
        </p:gr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4916" y="3695703"/>
              <a:ext cx="3475218" cy="1727880"/>
            </a:xfrm>
            <a:prstGeom prst="rect">
              <a:avLst/>
            </a:prstGeom>
          </p:spPr>
        </p:pic>
        <p:sp>
          <p:nvSpPr>
            <p:cNvPr id="10" name="TextBox 9"/>
            <p:cNvSpPr txBox="1"/>
            <p:nvPr/>
          </p:nvSpPr>
          <p:spPr>
            <a:xfrm>
              <a:off x="2897312" y="3735876"/>
              <a:ext cx="1370889" cy="246221"/>
            </a:xfrm>
            <a:prstGeom prst="rect">
              <a:avLst/>
            </a:prstGeom>
            <a:noFill/>
          </p:spPr>
          <p:txBody>
            <a:bodyPr wrap="none" rtlCol="0" anchor="ctr">
              <a:spAutoFit/>
            </a:bodyPr>
            <a:lstStyle/>
            <a:p>
              <a:pPr algn="ctr">
                <a:spcBef>
                  <a:spcPts val="600"/>
                </a:spcBef>
              </a:pPr>
              <a:r>
                <a:rPr lang="en-US" sz="1000" b="1" dirty="0">
                  <a:latin typeface="Arial"/>
                </a:rPr>
                <a:t>Mechanicsburg, PA</a:t>
              </a:r>
            </a:p>
          </p:txBody>
        </p:sp>
      </p:grpSp>
      <p:sp>
        <p:nvSpPr>
          <p:cNvPr id="13" name="SHP_167"/>
          <p:cNvSpPr txBox="1">
            <a:spLocks noChangeArrowheads="1"/>
          </p:cNvSpPr>
          <p:nvPr/>
        </p:nvSpPr>
        <p:spPr bwMode="auto">
          <a:xfrm>
            <a:off x="741132" y="1631621"/>
            <a:ext cx="10615014" cy="890215"/>
          </a:xfrm>
          <a:prstGeom prst="rect">
            <a:avLst/>
          </a:prstGeom>
          <a:ln w="6350" cap="flat" cmpd="sng" algn="ctr">
            <a:solidFill>
              <a:schemeClr val="accent1"/>
            </a:solidFill>
            <a:prstDash val="solid"/>
            <a:miter lim="800000"/>
            <a:headEnd/>
            <a:tailEnd/>
          </a:ln>
        </p:spPr>
        <p:style>
          <a:lnRef idx="2">
            <a:schemeClr val="accent1"/>
          </a:lnRef>
          <a:fillRef idx="1">
            <a:schemeClr val="lt1"/>
          </a:fillRef>
          <a:effectRef idx="0">
            <a:schemeClr val="accent1"/>
          </a:effectRef>
          <a:fontRef idx="minor">
            <a:schemeClr val="dk1"/>
          </a:fontRef>
        </p:style>
        <p:txBody>
          <a:bodyPr vert="horz" wrap="square" lIns="0" tIns="0" rIns="0" bIns="0" numCol="1" anchor="t" anchorCtr="0" compatLnSpc="1">
            <a:prstTxWarp prst="textNoShape">
              <a:avLst/>
            </a:prstTxWarp>
          </a:bodyPr>
          <a:lstStyle>
            <a:lvl1pPr marL="342900" indent="-342900" algn="l" rtl="0" eaLnBrk="0" fontAlgn="base" hangingPunct="0">
              <a:lnSpc>
                <a:spcPts val="2800"/>
              </a:lnSpc>
              <a:spcBef>
                <a:spcPct val="15000"/>
              </a:spcBef>
              <a:spcAft>
                <a:spcPct val="0"/>
              </a:spcAft>
              <a:buClrTx/>
              <a:buSzPct val="80000"/>
              <a:buFont typeface="Wingdings" pitchFamily="2" charset="2"/>
              <a:defRPr sz="1600" b="1">
                <a:solidFill>
                  <a:schemeClr val="dk1"/>
                </a:solidFill>
                <a:latin typeface="+mn-lt"/>
                <a:ea typeface="+mn-ea"/>
                <a:cs typeface="+mn-cs"/>
              </a:defRPr>
            </a:lvl1pPr>
            <a:lvl2pPr marL="227013" indent="-225425" algn="l" rtl="0" eaLnBrk="0" fontAlgn="base" hangingPunct="0">
              <a:lnSpc>
                <a:spcPct val="106000"/>
              </a:lnSpc>
              <a:spcBef>
                <a:spcPct val="40000"/>
              </a:spcBef>
              <a:spcAft>
                <a:spcPct val="0"/>
              </a:spcAft>
              <a:buClr>
                <a:schemeClr val="tx1"/>
              </a:buClr>
              <a:buFont typeface="Wingdings 2" pitchFamily="18" charset="2"/>
              <a:buChar char="¡"/>
              <a:defRPr sz="1400">
                <a:solidFill>
                  <a:schemeClr val="dk1"/>
                </a:solidFill>
                <a:latin typeface="+mn-lt"/>
                <a:ea typeface="+mn-ea"/>
                <a:cs typeface="+mn-cs"/>
              </a:defRPr>
            </a:lvl2pPr>
            <a:lvl3pPr marL="457200" indent="-228600" algn="l" rtl="0" eaLnBrk="0" fontAlgn="base" hangingPunct="0">
              <a:lnSpc>
                <a:spcPct val="106000"/>
              </a:lnSpc>
              <a:spcBef>
                <a:spcPct val="20000"/>
              </a:spcBef>
              <a:spcAft>
                <a:spcPct val="0"/>
              </a:spcAft>
              <a:buClr>
                <a:schemeClr val="tx1"/>
              </a:buClr>
              <a:buFont typeface="Arial" charset="0"/>
              <a:buChar char="–"/>
              <a:defRPr sz="1200">
                <a:solidFill>
                  <a:schemeClr val="dk1"/>
                </a:solidFill>
                <a:latin typeface="+mn-lt"/>
                <a:ea typeface="+mn-ea"/>
                <a:cs typeface="+mn-cs"/>
              </a:defRPr>
            </a:lvl3pPr>
            <a:lvl4pPr marL="681038" indent="-222250" algn="l" rtl="0" eaLnBrk="0" fontAlgn="base" hangingPunct="0">
              <a:lnSpc>
                <a:spcPct val="106000"/>
              </a:lnSpc>
              <a:spcBef>
                <a:spcPct val="20000"/>
              </a:spcBef>
              <a:spcAft>
                <a:spcPct val="0"/>
              </a:spcAft>
              <a:buClr>
                <a:schemeClr val="tx1"/>
              </a:buClr>
              <a:buChar char="•"/>
              <a:defRPr sz="1200">
                <a:solidFill>
                  <a:schemeClr val="dk1"/>
                </a:solidFill>
                <a:latin typeface="+mn-lt"/>
                <a:ea typeface="+mn-ea"/>
                <a:cs typeface="+mn-cs"/>
              </a:defRPr>
            </a:lvl4pPr>
            <a:lvl5pPr marL="1722438" indent="-236538" algn="l" rtl="0" eaLnBrk="0" fontAlgn="base" hangingPunct="0">
              <a:spcBef>
                <a:spcPct val="20000"/>
              </a:spcBef>
              <a:spcAft>
                <a:spcPct val="0"/>
              </a:spcAft>
              <a:buClr>
                <a:schemeClr val="tx1"/>
              </a:buClr>
              <a:buChar char="–"/>
              <a:defRPr sz="1200">
                <a:solidFill>
                  <a:schemeClr val="dk1"/>
                </a:solidFill>
                <a:latin typeface="+mn-lt"/>
                <a:ea typeface="+mn-ea"/>
                <a:cs typeface="+mn-cs"/>
              </a:defRPr>
            </a:lvl5pPr>
            <a:lvl6pPr marL="21796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6pPr>
            <a:lvl7pPr marL="26368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7pPr>
            <a:lvl8pPr marL="30940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8pPr>
            <a:lvl9pPr marL="3551238" indent="-236538" algn="l" rtl="0" eaLnBrk="1" fontAlgn="base" hangingPunct="1">
              <a:spcBef>
                <a:spcPct val="20000"/>
              </a:spcBef>
              <a:spcAft>
                <a:spcPct val="0"/>
              </a:spcAft>
              <a:buClr>
                <a:schemeClr val="tx1"/>
              </a:buClr>
              <a:buChar char="–"/>
              <a:defRPr sz="1200">
                <a:solidFill>
                  <a:schemeClr val="dk1"/>
                </a:solidFill>
                <a:latin typeface="+mn-lt"/>
                <a:ea typeface="+mn-ea"/>
                <a:cs typeface="+mn-cs"/>
              </a:defRPr>
            </a:lvl9pPr>
          </a:lstStyle>
          <a:p>
            <a:pPr marL="0" indent="0" eaLnBrk="1" hangingPunct="1"/>
            <a:r>
              <a:rPr lang="en-US" sz="2200" kern="0" dirty="0">
                <a:solidFill>
                  <a:schemeClr val="accent1"/>
                </a:solidFill>
                <a:latin typeface="Calibri" panose="020F0502020204030204" pitchFamily="34" charset="0"/>
              </a:rPr>
              <a:t>Topic: CompTIA Security+ Testing Review </a:t>
            </a:r>
          </a:p>
        </p:txBody>
      </p:sp>
      <p:pic>
        <p:nvPicPr>
          <p:cNvPr id="4" name="Picture 3">
            <a:extLst>
              <a:ext uri="{FF2B5EF4-FFF2-40B4-BE49-F238E27FC236}">
                <a16:creationId xmlns:a16="http://schemas.microsoft.com/office/drawing/2014/main" id="{3F612599-73F1-4BC8-A806-1D01F4D54D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7231" y="3888362"/>
            <a:ext cx="3804912" cy="2543283"/>
          </a:xfrm>
          <a:prstGeom prst="rect">
            <a:avLst/>
          </a:prstGeom>
        </p:spPr>
      </p:pic>
      <p:sp>
        <p:nvSpPr>
          <p:cNvPr id="14" name="TextBox 13">
            <a:extLst>
              <a:ext uri="{FF2B5EF4-FFF2-40B4-BE49-F238E27FC236}">
                <a16:creationId xmlns:a16="http://schemas.microsoft.com/office/drawing/2014/main" id="{7B44CFD0-D9BD-4B17-82AA-2ECDA2745973}"/>
              </a:ext>
            </a:extLst>
          </p:cNvPr>
          <p:cNvSpPr txBox="1"/>
          <p:nvPr/>
        </p:nvSpPr>
        <p:spPr>
          <a:xfrm>
            <a:off x="8065919" y="3969893"/>
            <a:ext cx="838691" cy="246221"/>
          </a:xfrm>
          <a:prstGeom prst="rect">
            <a:avLst/>
          </a:prstGeom>
          <a:noFill/>
        </p:spPr>
        <p:txBody>
          <a:bodyPr wrap="none" rtlCol="0" anchor="ctr">
            <a:spAutoFit/>
          </a:bodyPr>
          <a:lstStyle/>
          <a:p>
            <a:pPr algn="ctr">
              <a:spcBef>
                <a:spcPts val="600"/>
              </a:spcBef>
            </a:pPr>
            <a:r>
              <a:rPr lang="en-US" sz="1000" b="1" dirty="0">
                <a:latin typeface="Arial"/>
              </a:rPr>
              <a:t>Gilbert, AZ</a:t>
            </a:r>
          </a:p>
        </p:txBody>
      </p:sp>
    </p:spTree>
    <p:extLst>
      <p:ext uri="{BB962C8B-B14F-4D97-AF65-F5344CB8AC3E}">
        <p14:creationId xmlns:p14="http://schemas.microsoft.com/office/powerpoint/2010/main" val="924362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5"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8" name="TextBox 7"/>
          <p:cNvSpPr txBox="1"/>
          <p:nvPr/>
        </p:nvSpPr>
        <p:spPr>
          <a:xfrm>
            <a:off x="720427" y="1598568"/>
            <a:ext cx="10537844" cy="3139321"/>
          </a:xfrm>
          <a:prstGeom prst="rect">
            <a:avLst/>
          </a:prstGeom>
          <a:noFill/>
        </p:spPr>
        <p:txBody>
          <a:bodyPr wrap="square" rtlCol="0">
            <a:spAutoFit/>
          </a:bodyPr>
          <a:lstStyle/>
          <a:p>
            <a:r>
              <a:rPr lang="en-US" b="1" dirty="0"/>
              <a:t>Service Level Agreement (SLA) </a:t>
            </a:r>
            <a:r>
              <a:rPr lang="en-US" dirty="0"/>
              <a:t>– defines the level of service that a partner is expecting to provide.  Document should specify the uptime, response time, and maximum outage time for services. </a:t>
            </a:r>
          </a:p>
          <a:p>
            <a:endParaRPr lang="en-US" dirty="0"/>
          </a:p>
          <a:p>
            <a:r>
              <a:rPr lang="en-US" b="1" dirty="0"/>
              <a:t>Operating Level Agreement (OLA) </a:t>
            </a:r>
            <a:r>
              <a:rPr lang="en-US" dirty="0"/>
              <a:t>– supports the Service Level Agreement. Defines the responsibilities of each party and the responsibilities of their internal support group.  </a:t>
            </a:r>
          </a:p>
          <a:p>
            <a:endParaRPr lang="en-US" dirty="0"/>
          </a:p>
          <a:p>
            <a:r>
              <a:rPr lang="en-US" b="1" dirty="0"/>
              <a:t>Uptime Agreement (UA) </a:t>
            </a:r>
            <a:r>
              <a:rPr lang="en-US" dirty="0"/>
              <a:t>– this document defines the agreed amount of uptime for the systems supported between the parties. All equipment and services are included in the document. Examples are 99.999 (called 5 nines) of uptime for the equipment and systems. This is about 5 minutes of downtime per year. </a:t>
            </a:r>
          </a:p>
          <a:p>
            <a:r>
              <a:rPr lang="en-US" dirty="0"/>
              <a:t> </a:t>
            </a:r>
          </a:p>
        </p:txBody>
      </p:sp>
      <p:sp>
        <p:nvSpPr>
          <p:cNvPr id="9" name="TextBox 8"/>
          <p:cNvSpPr txBox="1"/>
          <p:nvPr/>
        </p:nvSpPr>
        <p:spPr>
          <a:xfrm>
            <a:off x="528767" y="853069"/>
            <a:ext cx="1106956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Developing Policies, Standards, and Guidelines</a:t>
            </a:r>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221683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7322" y="1692468"/>
            <a:ext cx="10767539" cy="3970318"/>
          </a:xfrm>
          <a:prstGeom prst="rect">
            <a:avLst/>
          </a:prstGeom>
          <a:noFill/>
        </p:spPr>
        <p:txBody>
          <a:bodyPr wrap="square" rtlCol="0">
            <a:spAutoFit/>
          </a:bodyPr>
          <a:lstStyle/>
          <a:p>
            <a:r>
              <a:rPr lang="en-US" b="1" dirty="0"/>
              <a:t>Risk Assessment (RA)/Statement of Applicability (SOA) </a:t>
            </a:r>
            <a:r>
              <a:rPr lang="en-US" dirty="0"/>
              <a:t>– this document is an outcome of the Risk Assessment process and defines the specific controls chosen for an environment and why those controls are appropriate to meet the security need. </a:t>
            </a:r>
          </a:p>
          <a:p>
            <a:endParaRPr lang="en-US" dirty="0"/>
          </a:p>
          <a:p>
            <a:r>
              <a:rPr lang="en-US" b="1" dirty="0"/>
              <a:t>Business Impact Analysis (BIA) </a:t>
            </a:r>
            <a:r>
              <a:rPr lang="en-US" dirty="0"/>
              <a:t>– part of the disaster recovery business continuity process. With three components:  </a:t>
            </a:r>
          </a:p>
          <a:p>
            <a:pPr marL="285750" indent="-285750">
              <a:buFont typeface="Arial" panose="020B0604020202020204" pitchFamily="34" charset="0"/>
              <a:buChar char="•"/>
            </a:pPr>
            <a:r>
              <a:rPr lang="en-US" dirty="0"/>
              <a:t>criticality prioritization</a:t>
            </a:r>
          </a:p>
          <a:p>
            <a:pPr marL="285750" indent="-285750">
              <a:buFont typeface="Arial" panose="020B0604020202020204" pitchFamily="34" charset="0"/>
              <a:buChar char="•"/>
            </a:pPr>
            <a:r>
              <a:rPr lang="en-US" dirty="0"/>
              <a:t>downtime estimates</a:t>
            </a:r>
          </a:p>
          <a:p>
            <a:pPr marL="285750" indent="-285750">
              <a:buFont typeface="Arial" panose="020B0604020202020204" pitchFamily="34" charset="0"/>
              <a:buChar char="•"/>
            </a:pPr>
            <a:r>
              <a:rPr lang="en-US" dirty="0"/>
              <a:t>resource requirements.  </a:t>
            </a:r>
          </a:p>
          <a:p>
            <a:r>
              <a:rPr lang="en-US" dirty="0"/>
              <a:t>This document can be quantitative or qualitative in design. </a:t>
            </a:r>
          </a:p>
          <a:p>
            <a:endParaRPr lang="en-US" dirty="0"/>
          </a:p>
          <a:p>
            <a:r>
              <a:rPr lang="en-US" b="1" dirty="0"/>
              <a:t>Interoperability Agreement (IA) </a:t>
            </a:r>
            <a:r>
              <a:rPr lang="en-US" dirty="0"/>
              <a:t>– this document describes the requirements for organizations to establish and maintain agreements to cooperate in a certain area, primarily the sharing of data between companies. </a:t>
            </a:r>
          </a:p>
        </p:txBody>
      </p:sp>
      <p:sp>
        <p:nvSpPr>
          <p:cNvPr id="4"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72531"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8" name="TextBox 7"/>
          <p:cNvSpPr txBox="1"/>
          <p:nvPr/>
        </p:nvSpPr>
        <p:spPr>
          <a:xfrm>
            <a:off x="528767" y="853458"/>
            <a:ext cx="1106956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Developing Policies, Standards, and Guidelines</a:t>
            </a:r>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245856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8" name="TextBox 7"/>
          <p:cNvSpPr txBox="1"/>
          <p:nvPr/>
        </p:nvSpPr>
        <p:spPr>
          <a:xfrm>
            <a:off x="804842" y="2027242"/>
            <a:ext cx="10670962" cy="2585323"/>
          </a:xfrm>
          <a:prstGeom prst="rect">
            <a:avLst/>
          </a:prstGeom>
          <a:noFill/>
        </p:spPr>
        <p:txBody>
          <a:bodyPr wrap="square" rtlCol="0">
            <a:spAutoFit/>
          </a:bodyPr>
          <a:lstStyle/>
          <a:p>
            <a:r>
              <a:rPr lang="en-US" b="1" dirty="0"/>
              <a:t>Continuity of Operations (COOP) </a:t>
            </a:r>
            <a:r>
              <a:rPr lang="en-US" dirty="0"/>
              <a:t>– plans and procedures for a company to continue operations in the event of a catastrophe that would cause all of the primary systems to fail or be unable to function. </a:t>
            </a:r>
          </a:p>
          <a:p>
            <a:endParaRPr lang="en-US" dirty="0"/>
          </a:p>
          <a:p>
            <a:r>
              <a:rPr lang="en-US" b="1" dirty="0"/>
              <a:t>Interconnection Security Agreement (ISA)  - </a:t>
            </a:r>
            <a:r>
              <a:rPr lang="en-US" dirty="0"/>
              <a:t>specifies the requirements for connecting systems and networks and defines what security controls are needed to protect the systems and sensitive data. </a:t>
            </a:r>
          </a:p>
          <a:p>
            <a:endParaRPr lang="en-US" dirty="0"/>
          </a:p>
          <a:p>
            <a:r>
              <a:rPr lang="en-US" b="1" dirty="0"/>
              <a:t>Memorandum of Understanding (MOU) </a:t>
            </a:r>
            <a:r>
              <a:rPr lang="en-US" dirty="0"/>
              <a:t>– this document defines the terms and conditions for sharing data and information resources with a partner organization. This document is typically a temporary document that is used prior to a formal contract being developed and agreed to.  </a:t>
            </a:r>
          </a:p>
        </p:txBody>
      </p:sp>
      <p:sp>
        <p:nvSpPr>
          <p:cNvPr id="9" name="TextBox 8"/>
          <p:cNvSpPr txBox="1"/>
          <p:nvPr/>
        </p:nvSpPr>
        <p:spPr>
          <a:xfrm>
            <a:off x="528767" y="853458"/>
            <a:ext cx="1106956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Developing Policies, Standards, and Guidelines</a:t>
            </a:r>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648984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073395" y="1862410"/>
            <a:ext cx="4636633" cy="3416320"/>
          </a:xfrm>
          <a:prstGeom prst="rect">
            <a:avLst/>
          </a:prstGeom>
          <a:noFill/>
        </p:spPr>
        <p:txBody>
          <a:bodyPr wrap="square" rtlCol="0">
            <a:spAutoFit/>
          </a:bodyPr>
          <a:lstStyle/>
          <a:p>
            <a:r>
              <a:rPr lang="en-US" b="1" dirty="0"/>
              <a:t>Nondisclosure Agreement (NDA) –</a:t>
            </a:r>
            <a:r>
              <a:rPr lang="en-US" dirty="0"/>
              <a:t> designed to protect the organizations confidential information from disclosure to outside parties that should not have access to the information.  </a:t>
            </a:r>
          </a:p>
          <a:p>
            <a:endParaRPr lang="en-US" dirty="0"/>
          </a:p>
          <a:p>
            <a:r>
              <a:rPr lang="en-US" b="1" dirty="0"/>
              <a:t>Business Partnership Security Agreement (BPA)  - </a:t>
            </a:r>
            <a:r>
              <a:rPr lang="en-US" dirty="0"/>
              <a:t>defines the actions and expectations of each partner in the agreement with respect to security-related activities. </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13" y="1587129"/>
            <a:ext cx="6076950" cy="4562475"/>
          </a:xfrm>
          <a:prstGeom prst="rect">
            <a:avLst/>
          </a:prstGeom>
        </p:spPr>
      </p:pic>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a:t>
            </a:r>
          </a:p>
        </p:txBody>
      </p:sp>
      <p:sp>
        <p:nvSpPr>
          <p:cNvPr id="7"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9" name="TextBox 8"/>
          <p:cNvSpPr txBox="1"/>
          <p:nvPr/>
        </p:nvSpPr>
        <p:spPr>
          <a:xfrm>
            <a:off x="528767" y="853458"/>
            <a:ext cx="1106956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Developing Policies, Standards, and Guidelines</a:t>
            </a:r>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1127958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25689" y="1911566"/>
            <a:ext cx="7414410"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Risk Assessment (RA)/Statement of Applicability (SOA)</a:t>
            </a:r>
            <a:endParaRPr lang="en-US" sz="2000" dirty="0"/>
          </a:p>
          <a:p>
            <a:pPr marL="285750" indent="-285750">
              <a:buFont typeface="Arial" panose="020B0604020202020204" pitchFamily="34" charset="0"/>
              <a:buChar char="•"/>
            </a:pPr>
            <a:r>
              <a:rPr lang="en-US" sz="2000" b="1" dirty="0"/>
              <a:t>Business Impact Analysis (BIA)</a:t>
            </a:r>
            <a:endParaRPr lang="en-US" sz="2000" dirty="0"/>
          </a:p>
          <a:p>
            <a:pPr marL="285750" indent="-285750">
              <a:buFont typeface="Arial" panose="020B0604020202020204" pitchFamily="34" charset="0"/>
              <a:buChar char="•"/>
            </a:pPr>
            <a:r>
              <a:rPr lang="en-US" sz="2000" b="1" dirty="0"/>
              <a:t>Interoperability Agreement (IA)</a:t>
            </a:r>
            <a:endParaRPr lang="en-US" sz="2000" dirty="0"/>
          </a:p>
          <a:p>
            <a:pPr marL="285750" indent="-285750">
              <a:buFont typeface="Arial" panose="020B0604020202020204" pitchFamily="34" charset="0"/>
              <a:buChar char="•"/>
            </a:pPr>
            <a:r>
              <a:rPr lang="en-US" sz="2000" b="1" dirty="0"/>
              <a:t>Continuity of Operations (COOP)</a:t>
            </a:r>
            <a:endParaRPr lang="en-US" sz="2000" dirty="0"/>
          </a:p>
          <a:p>
            <a:pPr marL="285750" indent="-285750">
              <a:buFont typeface="Arial" panose="020B0604020202020204" pitchFamily="34" charset="0"/>
              <a:buChar char="•"/>
            </a:pPr>
            <a:r>
              <a:rPr lang="en-US" sz="2000" b="1" dirty="0"/>
              <a:t>Interconnection Security Agreement (ISA)</a:t>
            </a:r>
            <a:endParaRPr lang="en-US" sz="2000" dirty="0"/>
          </a:p>
          <a:p>
            <a:pPr marL="285750" indent="-285750">
              <a:buFont typeface="Arial" panose="020B0604020202020204" pitchFamily="34" charset="0"/>
              <a:buChar char="•"/>
            </a:pPr>
            <a:r>
              <a:rPr lang="en-US" sz="2000" b="1" dirty="0"/>
              <a:t>Memorandum of Understanding (MOU)</a:t>
            </a:r>
            <a:endParaRPr lang="en-US" sz="2000" dirty="0"/>
          </a:p>
          <a:p>
            <a:pPr marL="285750" indent="-285750">
              <a:buFont typeface="Arial" panose="020B0604020202020204" pitchFamily="34" charset="0"/>
              <a:buChar char="•"/>
            </a:pPr>
            <a:r>
              <a:rPr lang="en-US" sz="2000" b="1" dirty="0"/>
              <a:t>Service Level Agreement (SLA) </a:t>
            </a:r>
            <a:endParaRPr lang="en-US" sz="2000" dirty="0"/>
          </a:p>
          <a:p>
            <a:pPr marL="285750" indent="-285750">
              <a:buFont typeface="Arial" panose="020B0604020202020204" pitchFamily="34" charset="0"/>
              <a:buChar char="•"/>
            </a:pPr>
            <a:r>
              <a:rPr lang="en-US" sz="2000" b="1" dirty="0"/>
              <a:t>Operating Level Agreement (OLA)</a:t>
            </a:r>
          </a:p>
          <a:p>
            <a:pPr marL="285750" indent="-285750">
              <a:buFont typeface="Arial" panose="020B0604020202020204" pitchFamily="34" charset="0"/>
              <a:buChar char="•"/>
            </a:pPr>
            <a:r>
              <a:rPr lang="en-US" sz="2000" b="1" dirty="0"/>
              <a:t>Uptime Agreement (UA)</a:t>
            </a:r>
          </a:p>
          <a:p>
            <a:pPr marL="285750" indent="-285750">
              <a:buFont typeface="Arial" panose="020B0604020202020204" pitchFamily="34" charset="0"/>
              <a:buChar char="•"/>
            </a:pPr>
            <a:r>
              <a:rPr lang="en-US" sz="2000" b="1" dirty="0"/>
              <a:t>Nondisclosure Agreement (NDA)</a:t>
            </a:r>
          </a:p>
          <a:p>
            <a:pPr marL="285750" indent="-285750">
              <a:buFont typeface="Arial" panose="020B0604020202020204" pitchFamily="34" charset="0"/>
              <a:buChar char="•"/>
            </a:pPr>
            <a:r>
              <a:rPr lang="en-US" sz="2000" b="1" dirty="0"/>
              <a:t>Business Partnership Security Agreement (BPA)  </a:t>
            </a:r>
            <a:endParaRPr lang="en-US" sz="2000" dirty="0"/>
          </a:p>
        </p:txBody>
      </p:sp>
      <p:sp>
        <p:nvSpPr>
          <p:cNvPr id="6" name="TextBox 5"/>
          <p:cNvSpPr txBox="1"/>
          <p:nvPr/>
        </p:nvSpPr>
        <p:spPr>
          <a:xfrm>
            <a:off x="7537144" y="671357"/>
            <a:ext cx="4820281" cy="646331"/>
          </a:xfrm>
          <a:prstGeom prst="rect">
            <a:avLst/>
          </a:prstGeom>
          <a:noFill/>
        </p:spPr>
        <p:txBody>
          <a:bodyPr wrap="square" rtlCol="0">
            <a:spAutoFit/>
          </a:bodyPr>
          <a:lstStyle/>
          <a:p>
            <a:endParaRPr lang="en-US" dirty="0"/>
          </a:p>
          <a:p>
            <a:endParaRPr lang="en-US" dirty="0"/>
          </a:p>
        </p:txBody>
      </p:sp>
      <p:sp>
        <p:nvSpPr>
          <p:cNvPr id="9" name="TextBox 8"/>
          <p:cNvSpPr txBox="1"/>
          <p:nvPr/>
        </p:nvSpPr>
        <p:spPr>
          <a:xfrm>
            <a:off x="4323992" y="1382512"/>
            <a:ext cx="3417804" cy="400110"/>
          </a:xfrm>
          <a:prstGeom prst="rect">
            <a:avLst/>
          </a:prstGeom>
          <a:noFill/>
        </p:spPr>
        <p:txBody>
          <a:bodyPr wrap="square" rtlCol="0">
            <a:spAutoFit/>
          </a:bodyPr>
          <a:lstStyle/>
          <a:p>
            <a:r>
              <a:rPr lang="en-US" sz="2000" b="1" dirty="0">
                <a:solidFill>
                  <a:srgbClr val="0070C0"/>
                </a:solidFill>
              </a:rPr>
              <a:t>Documents Summary List </a:t>
            </a:r>
          </a:p>
        </p:txBody>
      </p:sp>
      <p:sp>
        <p:nvSpPr>
          <p:cNvPr id="7"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a:t>
            </a:r>
          </a:p>
        </p:txBody>
      </p:sp>
      <p:sp>
        <p:nvSpPr>
          <p:cNvPr id="8"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11" name="TextBox 10"/>
          <p:cNvSpPr txBox="1"/>
          <p:nvPr/>
        </p:nvSpPr>
        <p:spPr>
          <a:xfrm>
            <a:off x="528767" y="853458"/>
            <a:ext cx="1106956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Developing Policies, Standards, and Guidelines</a:t>
            </a:r>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333324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5320" y="933160"/>
            <a:ext cx="11006957" cy="400110"/>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Industry-Standard Frameworks and Architectures</a:t>
            </a:r>
          </a:p>
        </p:txBody>
      </p:sp>
      <p:sp>
        <p:nvSpPr>
          <p:cNvPr id="9" name="Title 4"/>
          <p:cNvSpPr>
            <a:spLocks noGrp="1"/>
          </p:cNvSpPr>
          <p:nvPr>
            <p:ph type="title"/>
          </p:nvPr>
        </p:nvSpPr>
        <p:spPr>
          <a:xfrm>
            <a:off x="516029" y="47595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Endpoint and Network Security</a:t>
            </a:r>
            <a:endParaRPr lang="en-US" sz="2800" i="1" dirty="0"/>
          </a:p>
        </p:txBody>
      </p:sp>
      <p:sp>
        <p:nvSpPr>
          <p:cNvPr id="10" name="Rectangle 2"/>
          <p:cNvSpPr txBox="1">
            <a:spLocks noChangeArrowheads="1"/>
          </p:cNvSpPr>
          <p:nvPr/>
        </p:nvSpPr>
        <p:spPr bwMode="auto">
          <a:xfrm>
            <a:off x="516029" y="440647"/>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9</a:t>
            </a:r>
          </a:p>
        </p:txBody>
      </p:sp>
      <p:sp>
        <p:nvSpPr>
          <p:cNvPr id="11" name="Rectangle 2"/>
          <p:cNvSpPr txBox="1">
            <a:spLocks noChangeArrowheads="1"/>
          </p:cNvSpPr>
          <p:nvPr/>
        </p:nvSpPr>
        <p:spPr bwMode="auto">
          <a:xfrm>
            <a:off x="559366" y="47595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439366" y="1790474"/>
            <a:ext cx="5450120" cy="3693319"/>
          </a:xfrm>
          <a:prstGeom prst="rect">
            <a:avLst/>
          </a:prstGeom>
        </p:spPr>
        <p:txBody>
          <a:bodyPr wrap="square">
            <a:spAutoFit/>
          </a:bodyPr>
          <a:lstStyle/>
          <a:p>
            <a:pPr algn="ctr"/>
            <a:r>
              <a:rPr lang="en-US" b="1" u="sng" dirty="0">
                <a:latin typeface="Times New Roman" panose="02020603050405020304" pitchFamily="18" charset="0"/>
                <a:ea typeface="Times New Roman" panose="02020603050405020304" pitchFamily="18" charset="0"/>
              </a:rPr>
              <a:t>ISO Standards</a:t>
            </a:r>
          </a:p>
          <a:p>
            <a:endParaRPr lang="en-US" b="1" dirty="0">
              <a:latin typeface="Times New Roman" panose="02020603050405020304" pitchFamily="18" charset="0"/>
              <a:ea typeface="Times New Roman" panose="02020603050405020304" pitchFamily="18" charset="0"/>
            </a:endParaRPr>
          </a:p>
          <a:p>
            <a:r>
              <a:rPr lang="en-US" b="1" i="1" u="sng" dirty="0">
                <a:latin typeface="Times New Roman" panose="02020603050405020304" pitchFamily="18" charset="0"/>
                <a:ea typeface="Times New Roman" panose="02020603050405020304" pitchFamily="18" charset="0"/>
              </a:rPr>
              <a:t>International Organization for Standardization (ISO</a:t>
            </a:r>
            <a:r>
              <a:rPr lang="en-US" b="1" i="1" dirty="0">
                <a:latin typeface="Times New Roman" panose="02020603050405020304" pitchFamily="18" charset="0"/>
                <a:ea typeface="Times New Roman" panose="02020603050405020304" pitchFamily="18" charset="0"/>
              </a:rPr>
              <a:t>)</a:t>
            </a:r>
          </a:p>
          <a:p>
            <a:endParaRPr lang="en-US" b="1" i="1" dirty="0">
              <a:latin typeface="Times New Roman" panose="02020603050405020304" pitchFamily="18" charset="0"/>
            </a:endParaRPr>
          </a:p>
          <a:p>
            <a:r>
              <a:rPr lang="en-US" dirty="0">
                <a:latin typeface="+mj-lt"/>
              </a:rPr>
              <a:t>ISO/IEC 27001:2013 – Information technology – Security techniques – Information security management systems - Requirements</a:t>
            </a:r>
          </a:p>
          <a:p>
            <a:endParaRPr lang="en-US" dirty="0">
              <a:latin typeface="+mj-lt"/>
            </a:endParaRPr>
          </a:p>
          <a:p>
            <a:r>
              <a:rPr lang="en-US" dirty="0">
                <a:latin typeface="+mj-lt"/>
              </a:rPr>
              <a:t>ISO 27002 – Standard for cybersecurity</a:t>
            </a:r>
          </a:p>
          <a:p>
            <a:endParaRPr lang="en-US" dirty="0">
              <a:latin typeface="+mj-lt"/>
            </a:endParaRPr>
          </a:p>
          <a:p>
            <a:r>
              <a:rPr lang="en-US" dirty="0">
                <a:latin typeface="+mj-lt"/>
              </a:rPr>
              <a:t>ISO 27017 – Standard for Cloud security</a:t>
            </a:r>
          </a:p>
          <a:p>
            <a:endParaRPr lang="en-US" b="1" dirty="0">
              <a:latin typeface="Times New Roman" panose="02020603050405020304" pitchFamily="18" charset="0"/>
            </a:endParaRPr>
          </a:p>
          <a:p>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6068" y="1889471"/>
            <a:ext cx="5796566" cy="3912977"/>
          </a:xfrm>
          <a:prstGeom prst="rect">
            <a:avLst/>
          </a:prstGeom>
        </p:spPr>
      </p:pic>
    </p:spTree>
    <p:extLst>
      <p:ext uri="{BB962C8B-B14F-4D97-AF65-F5344CB8AC3E}">
        <p14:creationId xmlns:p14="http://schemas.microsoft.com/office/powerpoint/2010/main" val="37790837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5320" y="933160"/>
            <a:ext cx="11006957" cy="400110"/>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Industry-Standard Frameworks and Architectures</a:t>
            </a:r>
          </a:p>
        </p:txBody>
      </p:sp>
      <p:sp>
        <p:nvSpPr>
          <p:cNvPr id="9" name="Title 4"/>
          <p:cNvSpPr>
            <a:spLocks noGrp="1"/>
          </p:cNvSpPr>
          <p:nvPr>
            <p:ph type="title"/>
          </p:nvPr>
        </p:nvSpPr>
        <p:spPr>
          <a:xfrm>
            <a:off x="516029" y="47595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Endpoint and Network Security</a:t>
            </a:r>
            <a:endParaRPr lang="en-US" sz="2800" i="1" dirty="0"/>
          </a:p>
        </p:txBody>
      </p:sp>
      <p:sp>
        <p:nvSpPr>
          <p:cNvPr id="10" name="Rectangle 2"/>
          <p:cNvSpPr txBox="1">
            <a:spLocks noChangeArrowheads="1"/>
          </p:cNvSpPr>
          <p:nvPr/>
        </p:nvSpPr>
        <p:spPr bwMode="auto">
          <a:xfrm>
            <a:off x="516029" y="440647"/>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9</a:t>
            </a:r>
          </a:p>
        </p:txBody>
      </p:sp>
      <p:sp>
        <p:nvSpPr>
          <p:cNvPr id="11" name="Rectangle 2"/>
          <p:cNvSpPr txBox="1">
            <a:spLocks noChangeArrowheads="1"/>
          </p:cNvSpPr>
          <p:nvPr/>
        </p:nvSpPr>
        <p:spPr bwMode="auto">
          <a:xfrm>
            <a:off x="559366" y="47595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Rectangle 5"/>
          <p:cNvSpPr/>
          <p:nvPr/>
        </p:nvSpPr>
        <p:spPr>
          <a:xfrm>
            <a:off x="395059" y="1685971"/>
            <a:ext cx="4740688" cy="4801314"/>
          </a:xfrm>
          <a:prstGeom prst="rect">
            <a:avLst/>
          </a:prstGeom>
        </p:spPr>
        <p:txBody>
          <a:bodyPr wrap="square">
            <a:spAutoFit/>
          </a:bodyPr>
          <a:lstStyle/>
          <a:p>
            <a:pPr algn="ctr"/>
            <a:r>
              <a:rPr lang="en-US" b="1" u="sng" dirty="0">
                <a:latin typeface="Times New Roman" panose="02020603050405020304" pitchFamily="18" charset="0"/>
                <a:ea typeface="Times New Roman" panose="02020603050405020304" pitchFamily="18" charset="0"/>
              </a:rPr>
              <a:t>NIST</a:t>
            </a:r>
          </a:p>
          <a:p>
            <a:endParaRPr lang="en-US" b="1" dirty="0">
              <a:latin typeface="Times New Roman" panose="02020603050405020304" pitchFamily="18" charset="0"/>
              <a:ea typeface="Times New Roman" panose="02020603050405020304" pitchFamily="18" charset="0"/>
            </a:endParaRPr>
          </a:p>
          <a:p>
            <a:r>
              <a:rPr lang="en-US" b="1" i="1" u="sng" dirty="0">
                <a:latin typeface="Times New Roman" panose="02020603050405020304" pitchFamily="18" charset="0"/>
                <a:ea typeface="Times New Roman" panose="02020603050405020304" pitchFamily="18" charset="0"/>
              </a:rPr>
              <a:t>National Institute of Standards and Technology</a:t>
            </a:r>
          </a:p>
          <a:p>
            <a:endParaRPr lang="en-US" b="1" dirty="0">
              <a:latin typeface="Times New Roman" panose="02020603050405020304" pitchFamily="18" charset="0"/>
              <a:ea typeface="Times New Roman" panose="02020603050405020304" pitchFamily="18" charset="0"/>
            </a:endParaRPr>
          </a:p>
          <a:p>
            <a:r>
              <a:rPr lang="en-US" dirty="0">
                <a:latin typeface="+mj-lt"/>
                <a:ea typeface="Times New Roman" panose="02020603050405020304" pitchFamily="18" charset="0"/>
              </a:rPr>
              <a:t>Source of national standards in the U.S. </a:t>
            </a:r>
          </a:p>
          <a:p>
            <a:endParaRPr lang="en-US" dirty="0">
              <a:latin typeface="+mj-lt"/>
              <a:ea typeface="Times New Roman" panose="02020603050405020304" pitchFamily="18" charset="0"/>
            </a:endParaRPr>
          </a:p>
          <a:p>
            <a:r>
              <a:rPr lang="en-US" dirty="0">
                <a:latin typeface="+mj-lt"/>
                <a:ea typeface="Times New Roman" panose="02020603050405020304" pitchFamily="18" charset="0"/>
              </a:rPr>
              <a:t>NIST CSF – Cybersecurity Framework standards published as Special Publications</a:t>
            </a:r>
          </a:p>
          <a:p>
            <a:endParaRPr lang="en-US" dirty="0">
              <a:latin typeface="+mj-lt"/>
              <a:ea typeface="Times New Roman" panose="02020603050405020304" pitchFamily="18" charset="0"/>
            </a:endParaRPr>
          </a:p>
          <a:p>
            <a:r>
              <a:rPr lang="en-US" dirty="0">
                <a:latin typeface="+mj-lt"/>
                <a:ea typeface="Times New Roman" panose="02020603050405020304" pitchFamily="18" charset="0"/>
              </a:rPr>
              <a:t>NIST SP  800-12  Provides broad overview of computer security</a:t>
            </a:r>
          </a:p>
          <a:p>
            <a:endParaRPr lang="en-US" dirty="0">
              <a:latin typeface="+mj-lt"/>
              <a:ea typeface="Times New Roman" panose="02020603050405020304" pitchFamily="18" charset="0"/>
            </a:endParaRPr>
          </a:p>
          <a:p>
            <a:r>
              <a:rPr lang="en-US" dirty="0">
                <a:latin typeface="+mj-lt"/>
                <a:ea typeface="Times New Roman" panose="02020603050405020304" pitchFamily="18" charset="0"/>
              </a:rPr>
              <a:t>NIST SP 800-14  Common security principles addressed within security policies</a:t>
            </a:r>
          </a:p>
          <a:p>
            <a:r>
              <a:rPr lang="en-US" dirty="0">
                <a:latin typeface="+mj-lt"/>
                <a:ea typeface="Times New Roman" panose="02020603050405020304" pitchFamily="18" charset="0"/>
              </a:rPr>
              <a:t>(8 principles and 14 policies)   </a:t>
            </a:r>
          </a:p>
          <a:p>
            <a:endParaRPr lang="en-US" b="1" dirty="0">
              <a:latin typeface="Times New Roman" panose="02020603050405020304" pitchFamily="18" charset="0"/>
            </a:endParaRPr>
          </a:p>
          <a:p>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7296" y="1985074"/>
            <a:ext cx="6319645" cy="3939766"/>
          </a:xfrm>
          <a:prstGeom prst="rect">
            <a:avLst/>
          </a:prstGeom>
        </p:spPr>
      </p:pic>
    </p:spTree>
    <p:extLst>
      <p:ext uri="{BB962C8B-B14F-4D97-AF65-F5344CB8AC3E}">
        <p14:creationId xmlns:p14="http://schemas.microsoft.com/office/powerpoint/2010/main" val="108407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5320" y="933160"/>
            <a:ext cx="11006957" cy="400110"/>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Industry-Standard Frameworks and Architectures</a:t>
            </a:r>
          </a:p>
        </p:txBody>
      </p:sp>
      <p:sp>
        <p:nvSpPr>
          <p:cNvPr id="9" name="Title 4"/>
          <p:cNvSpPr>
            <a:spLocks noGrp="1"/>
          </p:cNvSpPr>
          <p:nvPr>
            <p:ph type="title"/>
          </p:nvPr>
        </p:nvSpPr>
        <p:spPr>
          <a:xfrm>
            <a:off x="516029" y="47595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Endpoint and Network Security</a:t>
            </a:r>
            <a:endParaRPr lang="en-US" sz="2800" i="1" dirty="0"/>
          </a:p>
        </p:txBody>
      </p:sp>
      <p:sp>
        <p:nvSpPr>
          <p:cNvPr id="10" name="Rectangle 2"/>
          <p:cNvSpPr txBox="1">
            <a:spLocks noChangeArrowheads="1"/>
          </p:cNvSpPr>
          <p:nvPr/>
        </p:nvSpPr>
        <p:spPr bwMode="auto">
          <a:xfrm>
            <a:off x="516029" y="440647"/>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9</a:t>
            </a:r>
          </a:p>
        </p:txBody>
      </p:sp>
      <p:sp>
        <p:nvSpPr>
          <p:cNvPr id="11" name="Rectangle 2"/>
          <p:cNvSpPr txBox="1">
            <a:spLocks noChangeArrowheads="1"/>
          </p:cNvSpPr>
          <p:nvPr/>
        </p:nvSpPr>
        <p:spPr bwMode="auto">
          <a:xfrm>
            <a:off x="559366" y="47595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Rectangle 5"/>
          <p:cNvSpPr/>
          <p:nvPr/>
        </p:nvSpPr>
        <p:spPr>
          <a:xfrm>
            <a:off x="395058" y="1685971"/>
            <a:ext cx="4934587" cy="3970318"/>
          </a:xfrm>
          <a:prstGeom prst="rect">
            <a:avLst/>
          </a:prstGeom>
        </p:spPr>
        <p:txBody>
          <a:bodyPr wrap="square">
            <a:spAutoFit/>
          </a:bodyPr>
          <a:lstStyle/>
          <a:p>
            <a:pPr algn="ctr"/>
            <a:r>
              <a:rPr lang="en-US" b="1" u="sng" dirty="0">
                <a:latin typeface="Times New Roman" panose="02020603050405020304" pitchFamily="18" charset="0"/>
                <a:ea typeface="Times New Roman" panose="02020603050405020304" pitchFamily="18" charset="0"/>
              </a:rPr>
              <a:t>NERC</a:t>
            </a:r>
          </a:p>
          <a:p>
            <a:endParaRPr lang="en-US" b="1" dirty="0">
              <a:latin typeface="Times New Roman" panose="02020603050405020304" pitchFamily="18" charset="0"/>
              <a:ea typeface="Times New Roman" panose="02020603050405020304" pitchFamily="18" charset="0"/>
            </a:endParaRPr>
          </a:p>
          <a:p>
            <a:r>
              <a:rPr lang="en-US" b="1" i="1" u="sng" dirty="0">
                <a:latin typeface="Times New Roman" panose="02020603050405020304" pitchFamily="18" charset="0"/>
                <a:ea typeface="Times New Roman" panose="02020603050405020304" pitchFamily="18" charset="0"/>
              </a:rPr>
              <a:t>North American Electric Reliability Corporation</a:t>
            </a:r>
          </a:p>
          <a:p>
            <a:endParaRPr lang="en-US" b="1" dirty="0">
              <a:latin typeface="Times New Roman" panose="02020603050405020304" pitchFamily="18" charset="0"/>
              <a:ea typeface="Times New Roman" panose="02020603050405020304" pitchFamily="18" charset="0"/>
            </a:endParaRPr>
          </a:p>
          <a:p>
            <a:r>
              <a:rPr lang="en-US" dirty="0">
                <a:latin typeface="+mj-lt"/>
                <a:ea typeface="Times New Roman" panose="02020603050405020304" pitchFamily="18" charset="0"/>
              </a:rPr>
              <a:t>Has cyber security standards for the power grid and the authority to enforce those standards to secure this critical infrastructure.  </a:t>
            </a:r>
          </a:p>
          <a:p>
            <a:endParaRPr lang="en-US" dirty="0">
              <a:latin typeface="+mj-lt"/>
              <a:ea typeface="Times New Roman" panose="02020603050405020304" pitchFamily="18" charset="0"/>
            </a:endParaRPr>
          </a:p>
          <a:p>
            <a:r>
              <a:rPr lang="en-US" dirty="0">
                <a:latin typeface="+mj-lt"/>
                <a:ea typeface="Times New Roman" panose="02020603050405020304" pitchFamily="18" charset="0"/>
              </a:rPr>
              <a:t>ICS – Industrial Control Systems </a:t>
            </a:r>
          </a:p>
          <a:p>
            <a:r>
              <a:rPr lang="en-US" dirty="0">
                <a:latin typeface="+mj-lt"/>
                <a:ea typeface="Times New Roman" panose="02020603050405020304" pitchFamily="18" charset="0"/>
              </a:rPr>
              <a:t>And </a:t>
            </a:r>
          </a:p>
          <a:p>
            <a:r>
              <a:rPr lang="en-US" dirty="0">
                <a:latin typeface="+mj-lt"/>
                <a:ea typeface="Times New Roman" panose="02020603050405020304" pitchFamily="18" charset="0"/>
              </a:rPr>
              <a:t>SCADA – Supervisory Control and Data Acquisition </a:t>
            </a:r>
          </a:p>
          <a:p>
            <a:endParaRPr lang="en-US" dirty="0">
              <a:latin typeface="+mj-lt"/>
              <a:ea typeface="Times New Roman" panose="02020603050405020304" pitchFamily="18" charset="0"/>
            </a:endParaRPr>
          </a:p>
          <a:p>
            <a:r>
              <a:rPr lang="en-US" dirty="0">
                <a:latin typeface="+mj-lt"/>
                <a:ea typeface="Times New Roman" panose="02020603050405020304" pitchFamily="18" charset="0"/>
              </a:rPr>
              <a:t>Systems need regular patching. </a:t>
            </a:r>
            <a:endParaRPr lang="en-US" dirty="0"/>
          </a:p>
        </p:txBody>
      </p:sp>
      <p:pic>
        <p:nvPicPr>
          <p:cNvPr id="5" name="Picture 4">
            <a:extLst>
              <a:ext uri="{FF2B5EF4-FFF2-40B4-BE49-F238E27FC236}">
                <a16:creationId xmlns:a16="http://schemas.microsoft.com/office/drawing/2014/main" id="{7E8188D7-D0FD-4D63-89CB-41ADC06E81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611" y="1685971"/>
            <a:ext cx="3108960" cy="1066800"/>
          </a:xfrm>
          <a:prstGeom prst="rect">
            <a:avLst/>
          </a:prstGeom>
        </p:spPr>
      </p:pic>
      <p:pic>
        <p:nvPicPr>
          <p:cNvPr id="8" name="Picture 7" descr="Map&#10;&#10;Description automatically generated">
            <a:extLst>
              <a:ext uri="{FF2B5EF4-FFF2-40B4-BE49-F238E27FC236}">
                <a16:creationId xmlns:a16="http://schemas.microsoft.com/office/drawing/2014/main" id="{5BED5375-3CDE-4FD2-96CB-96B4E2E23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22896"/>
            <a:ext cx="4772297" cy="3617709"/>
          </a:xfrm>
          <a:prstGeom prst="rect">
            <a:avLst/>
          </a:prstGeom>
        </p:spPr>
      </p:pic>
    </p:spTree>
    <p:extLst>
      <p:ext uri="{BB962C8B-B14F-4D97-AF65-F5344CB8AC3E}">
        <p14:creationId xmlns:p14="http://schemas.microsoft.com/office/powerpoint/2010/main" val="36130431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5320" y="933160"/>
            <a:ext cx="11006957" cy="400110"/>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Industry-Standard Frameworks and Architectures</a:t>
            </a:r>
          </a:p>
        </p:txBody>
      </p:sp>
      <p:sp>
        <p:nvSpPr>
          <p:cNvPr id="9" name="Title 4"/>
          <p:cNvSpPr>
            <a:spLocks noGrp="1"/>
          </p:cNvSpPr>
          <p:nvPr>
            <p:ph type="title"/>
          </p:nvPr>
        </p:nvSpPr>
        <p:spPr>
          <a:xfrm>
            <a:off x="516029" y="47595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Endpoint and Network Security</a:t>
            </a:r>
            <a:endParaRPr lang="en-US" sz="2800" i="1" dirty="0"/>
          </a:p>
        </p:txBody>
      </p:sp>
      <p:sp>
        <p:nvSpPr>
          <p:cNvPr id="10" name="Rectangle 2"/>
          <p:cNvSpPr txBox="1">
            <a:spLocks noChangeArrowheads="1"/>
          </p:cNvSpPr>
          <p:nvPr/>
        </p:nvSpPr>
        <p:spPr bwMode="auto">
          <a:xfrm>
            <a:off x="516029" y="440647"/>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9</a:t>
            </a:r>
          </a:p>
        </p:txBody>
      </p:sp>
      <p:sp>
        <p:nvSpPr>
          <p:cNvPr id="11" name="Rectangle 2"/>
          <p:cNvSpPr txBox="1">
            <a:spLocks noChangeArrowheads="1"/>
          </p:cNvSpPr>
          <p:nvPr/>
        </p:nvSpPr>
        <p:spPr bwMode="auto">
          <a:xfrm>
            <a:off x="559366" y="47595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6"/>
          <p:cNvSpPr/>
          <p:nvPr/>
        </p:nvSpPr>
        <p:spPr>
          <a:xfrm>
            <a:off x="516029" y="1631077"/>
            <a:ext cx="5121373" cy="4524315"/>
          </a:xfrm>
          <a:prstGeom prst="rect">
            <a:avLst/>
          </a:prstGeom>
        </p:spPr>
        <p:txBody>
          <a:bodyPr wrap="square">
            <a:spAutoFit/>
          </a:bodyPr>
          <a:lstStyle/>
          <a:p>
            <a:pPr algn="ctr"/>
            <a:r>
              <a:rPr lang="en-US" b="1" u="sng" dirty="0">
                <a:latin typeface="Times New Roman" panose="02020603050405020304" pitchFamily="18" charset="0"/>
                <a:ea typeface="Times New Roman" panose="02020603050405020304" pitchFamily="18" charset="0"/>
              </a:rPr>
              <a:t>PCI-DSS</a:t>
            </a:r>
          </a:p>
          <a:p>
            <a:endParaRPr lang="en-US" b="1" dirty="0">
              <a:latin typeface="Times New Roman" panose="02020603050405020304" pitchFamily="18" charset="0"/>
              <a:ea typeface="Times New Roman" panose="02020603050405020304" pitchFamily="18" charset="0"/>
            </a:endParaRPr>
          </a:p>
          <a:p>
            <a:pPr algn="ctr"/>
            <a:r>
              <a:rPr lang="en-US" b="1" i="1" u="sng" dirty="0">
                <a:latin typeface="Times New Roman" panose="02020603050405020304" pitchFamily="18" charset="0"/>
                <a:ea typeface="Times New Roman" panose="02020603050405020304" pitchFamily="18" charset="0"/>
              </a:rPr>
              <a:t>Payment Card Industry Data Security Standard</a:t>
            </a:r>
            <a:endParaRPr lang="en-US" b="1" i="1" dirty="0">
              <a:latin typeface="Times New Roman" panose="02020603050405020304" pitchFamily="18" charset="0"/>
              <a:ea typeface="Times New Roman" panose="02020603050405020304" pitchFamily="18" charset="0"/>
            </a:endParaRPr>
          </a:p>
          <a:p>
            <a:endParaRPr lang="en-US" b="1" i="1" dirty="0">
              <a:latin typeface="Times New Roman" panose="02020603050405020304" pitchFamily="18" charset="0"/>
            </a:endParaRPr>
          </a:p>
          <a:p>
            <a:r>
              <a:rPr lang="en-US" dirty="0">
                <a:latin typeface="+mj-lt"/>
              </a:rPr>
              <a:t>Used by Visa, Mastercard, American Express and Discover</a:t>
            </a:r>
          </a:p>
          <a:p>
            <a:endParaRPr lang="en-US" dirty="0">
              <a:latin typeface="+mj-lt"/>
            </a:endParaRPr>
          </a:p>
          <a:p>
            <a:r>
              <a:rPr lang="en-US" dirty="0">
                <a:latin typeface="+mj-lt"/>
              </a:rPr>
              <a:t>Standards for security controls for companies that process credit card transactions. </a:t>
            </a:r>
          </a:p>
          <a:p>
            <a:endParaRPr lang="en-US" dirty="0">
              <a:latin typeface="+mj-lt"/>
            </a:endParaRPr>
          </a:p>
          <a:p>
            <a:r>
              <a:rPr lang="en-US" dirty="0">
                <a:latin typeface="+mj-lt"/>
              </a:rPr>
              <a:t>Latest version of PCI-DSS 4.0 is expected to be released in mid-2021. </a:t>
            </a:r>
          </a:p>
          <a:p>
            <a:endParaRPr lang="en-US" dirty="0">
              <a:latin typeface="+mj-lt"/>
            </a:endParaRPr>
          </a:p>
          <a:p>
            <a:r>
              <a:rPr lang="en-US" dirty="0">
                <a:latin typeface="+mj-lt"/>
              </a:rPr>
              <a:t>Requires reviews and audits of the card transaction processing network quarterly and annual external penetration tests. </a:t>
            </a:r>
            <a:endParaRPr lang="en-US" dirty="0"/>
          </a:p>
        </p:txBody>
      </p:sp>
      <p:pic>
        <p:nvPicPr>
          <p:cNvPr id="3" name="Picture 2">
            <a:extLst>
              <a:ext uri="{FF2B5EF4-FFF2-40B4-BE49-F238E27FC236}">
                <a16:creationId xmlns:a16="http://schemas.microsoft.com/office/drawing/2014/main" id="{8CA63C25-2559-4058-9B6B-58A05963BB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7133" y="1924127"/>
            <a:ext cx="5651099" cy="4231265"/>
          </a:xfrm>
          <a:prstGeom prst="rect">
            <a:avLst/>
          </a:prstGeom>
        </p:spPr>
      </p:pic>
    </p:spTree>
    <p:extLst>
      <p:ext uri="{BB962C8B-B14F-4D97-AF65-F5344CB8AC3E}">
        <p14:creationId xmlns:p14="http://schemas.microsoft.com/office/powerpoint/2010/main" val="23097133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5320" y="933160"/>
            <a:ext cx="11006957" cy="400110"/>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Industry-Standard Frameworks and Architectures</a:t>
            </a:r>
          </a:p>
        </p:txBody>
      </p:sp>
      <p:sp>
        <p:nvSpPr>
          <p:cNvPr id="9" name="Title 4"/>
          <p:cNvSpPr>
            <a:spLocks noGrp="1"/>
          </p:cNvSpPr>
          <p:nvPr>
            <p:ph type="title"/>
          </p:nvPr>
        </p:nvSpPr>
        <p:spPr>
          <a:xfrm>
            <a:off x="516029" y="47595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Endpoint and Network Security</a:t>
            </a:r>
            <a:endParaRPr lang="en-US" sz="2800" i="1" dirty="0"/>
          </a:p>
        </p:txBody>
      </p:sp>
      <p:sp>
        <p:nvSpPr>
          <p:cNvPr id="10" name="Rectangle 2"/>
          <p:cNvSpPr txBox="1">
            <a:spLocks noChangeArrowheads="1"/>
          </p:cNvSpPr>
          <p:nvPr/>
        </p:nvSpPr>
        <p:spPr bwMode="auto">
          <a:xfrm>
            <a:off x="516029" y="440647"/>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9</a:t>
            </a:r>
          </a:p>
        </p:txBody>
      </p:sp>
      <p:sp>
        <p:nvSpPr>
          <p:cNvPr id="11" name="Rectangle 2"/>
          <p:cNvSpPr txBox="1">
            <a:spLocks noChangeArrowheads="1"/>
          </p:cNvSpPr>
          <p:nvPr/>
        </p:nvSpPr>
        <p:spPr bwMode="auto">
          <a:xfrm>
            <a:off x="559366" y="47595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Rectangle 5"/>
          <p:cNvSpPr/>
          <p:nvPr/>
        </p:nvSpPr>
        <p:spPr>
          <a:xfrm>
            <a:off x="559366" y="1790474"/>
            <a:ext cx="4901697" cy="3693319"/>
          </a:xfrm>
          <a:prstGeom prst="rect">
            <a:avLst/>
          </a:prstGeom>
        </p:spPr>
        <p:txBody>
          <a:bodyPr wrap="square">
            <a:spAutoFit/>
          </a:bodyPr>
          <a:lstStyle/>
          <a:p>
            <a:pPr algn="ctr"/>
            <a:r>
              <a:rPr lang="en-US" b="1" u="sng" dirty="0">
                <a:latin typeface="Times New Roman" panose="02020603050405020304" pitchFamily="18" charset="0"/>
                <a:ea typeface="Times New Roman" panose="02020603050405020304" pitchFamily="18" charset="0"/>
              </a:rPr>
              <a:t>OWASP</a:t>
            </a:r>
          </a:p>
          <a:p>
            <a:pPr algn="ctr"/>
            <a:endParaRPr lang="en-US" b="1" dirty="0">
              <a:latin typeface="Times New Roman" panose="02020603050405020304" pitchFamily="18" charset="0"/>
              <a:ea typeface="Times New Roman" panose="02020603050405020304" pitchFamily="18" charset="0"/>
            </a:endParaRPr>
          </a:p>
          <a:p>
            <a:pPr algn="ctr"/>
            <a:r>
              <a:rPr lang="en-US" b="1" i="1" u="sng" dirty="0">
                <a:latin typeface="Times New Roman" panose="02020603050405020304" pitchFamily="18" charset="0"/>
                <a:ea typeface="Times New Roman" panose="02020603050405020304" pitchFamily="18" charset="0"/>
              </a:rPr>
              <a:t>Open Web Application Security Project </a:t>
            </a:r>
          </a:p>
          <a:p>
            <a:endParaRPr lang="en-US" b="1" dirty="0">
              <a:latin typeface="Times New Roman" panose="02020603050405020304" pitchFamily="18" charset="0"/>
              <a:ea typeface="Times New Roman" panose="02020603050405020304" pitchFamily="18" charset="0"/>
            </a:endParaRPr>
          </a:p>
          <a:p>
            <a:r>
              <a:rPr lang="en-US" dirty="0">
                <a:latin typeface="+mj-lt"/>
                <a:ea typeface="Times New Roman" panose="02020603050405020304" pitchFamily="18" charset="0"/>
              </a:rPr>
              <a:t>Standards, frameworks, and guidelines for the development of web applications. </a:t>
            </a:r>
          </a:p>
          <a:p>
            <a:endParaRPr lang="en-US" dirty="0">
              <a:latin typeface="+mj-lt"/>
              <a:ea typeface="Times New Roman" panose="02020603050405020304" pitchFamily="18" charset="0"/>
            </a:endParaRPr>
          </a:p>
          <a:p>
            <a:r>
              <a:rPr lang="en-US" dirty="0">
                <a:latin typeface="+mj-lt"/>
                <a:ea typeface="Times New Roman" panose="02020603050405020304" pitchFamily="18" charset="0"/>
                <a:hlinkClick r:id="rId2"/>
              </a:rPr>
              <a:t>https://www.owasp.org/</a:t>
            </a:r>
            <a:endParaRPr lang="en-US" dirty="0">
              <a:latin typeface="+mj-lt"/>
              <a:ea typeface="Times New Roman" panose="02020603050405020304" pitchFamily="18" charset="0"/>
            </a:endParaRPr>
          </a:p>
          <a:p>
            <a:endParaRPr lang="en-US" dirty="0">
              <a:latin typeface="+mj-lt"/>
              <a:ea typeface="Times New Roman" panose="02020603050405020304" pitchFamily="18" charset="0"/>
            </a:endParaRPr>
          </a:p>
          <a:p>
            <a:r>
              <a:rPr lang="en-US" dirty="0">
                <a:latin typeface="+mj-lt"/>
                <a:ea typeface="Times New Roman" panose="02020603050405020304" pitchFamily="18" charset="0"/>
              </a:rPr>
              <a:t>Tracks and maintains Top 10 list of application security vulnerabilities.   </a:t>
            </a:r>
          </a:p>
          <a:p>
            <a:endParaRPr lang="en-US" b="1" dirty="0">
              <a:latin typeface="Times New Roman" panose="02020603050405020304" pitchFamily="18" charset="0"/>
            </a:endParaRPr>
          </a:p>
          <a:p>
            <a:endParaRPr lang="en-US" dirty="0"/>
          </a:p>
        </p:txBody>
      </p:sp>
      <p:pic>
        <p:nvPicPr>
          <p:cNvPr id="3" name="Picture 2" descr="A picture containing graphical user interface&#10;&#10;Description automatically generated">
            <a:extLst>
              <a:ext uri="{FF2B5EF4-FFF2-40B4-BE49-F238E27FC236}">
                <a16:creationId xmlns:a16="http://schemas.microsoft.com/office/drawing/2014/main" id="{E976905F-1001-42AF-8DFA-4ABA132AC6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150" y="2159550"/>
            <a:ext cx="5711351" cy="3170096"/>
          </a:xfrm>
          <a:prstGeom prst="rect">
            <a:avLst/>
          </a:prstGeom>
        </p:spPr>
      </p:pic>
    </p:spTree>
    <p:extLst>
      <p:ext uri="{BB962C8B-B14F-4D97-AF65-F5344CB8AC3E}">
        <p14:creationId xmlns:p14="http://schemas.microsoft.com/office/powerpoint/2010/main" val="39773557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36444" y="945858"/>
            <a:ext cx="6096000" cy="707886"/>
          </a:xfrm>
          <a:prstGeom prst="rect">
            <a:avLst/>
          </a:prstGeom>
        </p:spPr>
        <p:txBody>
          <a:bodyPr>
            <a:spAutoFit/>
          </a:bodyPr>
          <a:lstStyle/>
          <a:p>
            <a:pPr algn="ct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CompTIA Security+ </a:t>
            </a:r>
          </a:p>
          <a:p>
            <a:pPr algn="ctr"/>
            <a:r>
              <a:rPr lang="en-US" sz="2000" b="1" dirty="0">
                <a:latin typeface="Times New Roman" panose="02020603050405020304" pitchFamily="18" charset="0"/>
                <a:cs typeface="Times New Roman" panose="02020603050405020304" pitchFamily="18" charset="0"/>
              </a:rPr>
              <a:t>Test: SYO-601</a:t>
            </a:r>
          </a:p>
        </p:txBody>
      </p:sp>
      <p:sp>
        <p:nvSpPr>
          <p:cNvPr id="7" name="TextBox 6"/>
          <p:cNvSpPr txBox="1"/>
          <p:nvPr/>
        </p:nvSpPr>
        <p:spPr>
          <a:xfrm>
            <a:off x="680383" y="1759224"/>
            <a:ext cx="10513433" cy="923330"/>
          </a:xfrm>
          <a:prstGeom prst="rect">
            <a:avLst/>
          </a:prstGeom>
          <a:noFill/>
        </p:spPr>
        <p:txBody>
          <a:bodyPr wrap="square" rtlCol="0">
            <a:spAutoFit/>
          </a:bodyPr>
          <a:lstStyle/>
          <a:p>
            <a:pPr eaLnBrk="0" hangingPunct="0"/>
            <a:r>
              <a:rPr lang="en-US" b="1" dirty="0">
                <a:solidFill>
                  <a:srgbClr val="0070C0"/>
                </a:solidFill>
              </a:rPr>
              <a:t>EXAM OBJECTIVES (DOMAINS)</a:t>
            </a:r>
            <a:endParaRPr lang="en-US" dirty="0">
              <a:solidFill>
                <a:srgbClr val="0070C0"/>
              </a:solidFill>
            </a:endParaRPr>
          </a:p>
          <a:p>
            <a:pPr eaLnBrk="0" hangingPunct="0"/>
            <a:r>
              <a:rPr lang="en-US" dirty="0"/>
              <a:t>The table below lists the domains measured by this examination and the extent to which they are represented:</a:t>
            </a:r>
            <a:endParaRPr lang="en-US" b="1" i="1" dirty="0"/>
          </a:p>
        </p:txBody>
      </p:sp>
      <p:sp>
        <p:nvSpPr>
          <p:cNvPr id="12" name="Rectangle 2">
            <a:extLst>
              <a:ext uri="{FF2B5EF4-FFF2-40B4-BE49-F238E27FC236}">
                <a16:creationId xmlns:a16="http://schemas.microsoft.com/office/drawing/2014/main" id="{E3B61B9B-BF96-4F85-9F7F-75D756795DAB}"/>
              </a:ext>
            </a:extLst>
          </p:cNvPr>
          <p:cNvSpPr txBox="1">
            <a:spLocks noChangeArrowheads="1"/>
          </p:cNvSpPr>
          <p:nvPr/>
        </p:nvSpPr>
        <p:spPr bwMode="auto">
          <a:xfrm>
            <a:off x="575068" y="464850"/>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14" name="Rectangle 2">
            <a:extLst>
              <a:ext uri="{FF2B5EF4-FFF2-40B4-BE49-F238E27FC236}">
                <a16:creationId xmlns:a16="http://schemas.microsoft.com/office/drawing/2014/main" id="{AA88D43A-20EB-4499-A9A0-A6F4892DA6C4}"/>
              </a:ext>
            </a:extLst>
          </p:cNvPr>
          <p:cNvSpPr txBox="1">
            <a:spLocks noChangeArrowheads="1"/>
          </p:cNvSpPr>
          <p:nvPr/>
        </p:nvSpPr>
        <p:spPr bwMode="auto">
          <a:xfrm>
            <a:off x="532010" y="48867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5" name="Rectangle 2">
            <a:extLst>
              <a:ext uri="{FF2B5EF4-FFF2-40B4-BE49-F238E27FC236}">
                <a16:creationId xmlns:a16="http://schemas.microsoft.com/office/drawing/2014/main" id="{7FB71EAA-6FD5-473A-8A09-454983CD4786}"/>
              </a:ext>
            </a:extLst>
          </p:cNvPr>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Risk Management, Security Policies, and Standards</a:t>
            </a:r>
          </a:p>
        </p:txBody>
      </p:sp>
      <p:graphicFrame>
        <p:nvGraphicFramePr>
          <p:cNvPr id="4" name="Table 4">
            <a:extLst>
              <a:ext uri="{FF2B5EF4-FFF2-40B4-BE49-F238E27FC236}">
                <a16:creationId xmlns:a16="http://schemas.microsoft.com/office/drawing/2014/main" id="{C08E4F29-FB20-40B6-8C8A-32E127ABD6B4}"/>
              </a:ext>
            </a:extLst>
          </p:cNvPr>
          <p:cNvGraphicFramePr>
            <a:graphicFrameLocks noGrp="1"/>
          </p:cNvGraphicFramePr>
          <p:nvPr>
            <p:extLst>
              <p:ext uri="{D42A27DB-BD31-4B8C-83A1-F6EECF244321}">
                <p14:modId xmlns:p14="http://schemas.microsoft.com/office/powerpoint/2010/main" val="1023892055"/>
              </p:ext>
            </p:extLst>
          </p:nvPr>
        </p:nvGraphicFramePr>
        <p:xfrm>
          <a:off x="776635" y="2788034"/>
          <a:ext cx="5491817" cy="3090332"/>
        </p:xfrm>
        <a:graphic>
          <a:graphicData uri="http://schemas.openxmlformats.org/drawingml/2006/table">
            <a:tbl>
              <a:tblPr firstRow="1" bandRow="1">
                <a:tableStyleId>{5C22544A-7EE6-4342-B048-85BDC9FD1C3A}</a:tableStyleId>
              </a:tblPr>
              <a:tblGrid>
                <a:gridCol w="4195888">
                  <a:extLst>
                    <a:ext uri="{9D8B030D-6E8A-4147-A177-3AD203B41FA5}">
                      <a16:colId xmlns:a16="http://schemas.microsoft.com/office/drawing/2014/main" val="3543597167"/>
                    </a:ext>
                  </a:extLst>
                </a:gridCol>
                <a:gridCol w="1295929">
                  <a:extLst>
                    <a:ext uri="{9D8B030D-6E8A-4147-A177-3AD203B41FA5}">
                      <a16:colId xmlns:a16="http://schemas.microsoft.com/office/drawing/2014/main" val="766011753"/>
                    </a:ext>
                  </a:extLst>
                </a:gridCol>
              </a:tblGrid>
              <a:tr h="441476">
                <a:tc>
                  <a:txBody>
                    <a:bodyPr/>
                    <a:lstStyle/>
                    <a:p>
                      <a:r>
                        <a:rPr lang="en-US" dirty="0"/>
                        <a:t>Domain</a:t>
                      </a:r>
                    </a:p>
                  </a:txBody>
                  <a:tcPr/>
                </a:tc>
                <a:tc>
                  <a:txBody>
                    <a:bodyPr/>
                    <a:lstStyle/>
                    <a:p>
                      <a:r>
                        <a:rPr lang="en-US" dirty="0"/>
                        <a:t>Weight</a:t>
                      </a:r>
                    </a:p>
                  </a:txBody>
                  <a:tcPr/>
                </a:tc>
                <a:extLst>
                  <a:ext uri="{0D108BD9-81ED-4DB2-BD59-A6C34878D82A}">
                    <a16:rowId xmlns:a16="http://schemas.microsoft.com/office/drawing/2014/main" val="1160234940"/>
                  </a:ext>
                </a:extLst>
              </a:tr>
              <a:tr h="441476">
                <a:tc>
                  <a:txBody>
                    <a:bodyPr/>
                    <a:lstStyle/>
                    <a:p>
                      <a:r>
                        <a:rPr lang="en-US" dirty="0"/>
                        <a:t>1.0 Threats, Attacks and Vulnerabilities</a:t>
                      </a:r>
                    </a:p>
                  </a:txBody>
                  <a:tcPr/>
                </a:tc>
                <a:tc>
                  <a:txBody>
                    <a:bodyPr/>
                    <a:lstStyle/>
                    <a:p>
                      <a:r>
                        <a:rPr lang="en-US" dirty="0"/>
                        <a:t>24%</a:t>
                      </a:r>
                    </a:p>
                  </a:txBody>
                  <a:tcPr/>
                </a:tc>
                <a:extLst>
                  <a:ext uri="{0D108BD9-81ED-4DB2-BD59-A6C34878D82A}">
                    <a16:rowId xmlns:a16="http://schemas.microsoft.com/office/drawing/2014/main" val="1227054233"/>
                  </a:ext>
                </a:extLst>
              </a:tr>
              <a:tr h="441476">
                <a:tc>
                  <a:txBody>
                    <a:bodyPr/>
                    <a:lstStyle/>
                    <a:p>
                      <a:r>
                        <a:rPr lang="en-US" dirty="0"/>
                        <a:t>2.0 Architecture and Design</a:t>
                      </a:r>
                    </a:p>
                  </a:txBody>
                  <a:tcPr/>
                </a:tc>
                <a:tc>
                  <a:txBody>
                    <a:bodyPr/>
                    <a:lstStyle/>
                    <a:p>
                      <a:r>
                        <a:rPr lang="en-US" dirty="0"/>
                        <a:t>21%</a:t>
                      </a:r>
                    </a:p>
                  </a:txBody>
                  <a:tcPr/>
                </a:tc>
                <a:extLst>
                  <a:ext uri="{0D108BD9-81ED-4DB2-BD59-A6C34878D82A}">
                    <a16:rowId xmlns:a16="http://schemas.microsoft.com/office/drawing/2014/main" val="3733200258"/>
                  </a:ext>
                </a:extLst>
              </a:tr>
              <a:tr h="441476">
                <a:tc>
                  <a:txBody>
                    <a:bodyPr/>
                    <a:lstStyle/>
                    <a:p>
                      <a:r>
                        <a:rPr lang="en-US" dirty="0"/>
                        <a:t>3.0 Implementation</a:t>
                      </a:r>
                    </a:p>
                  </a:txBody>
                  <a:tcPr/>
                </a:tc>
                <a:tc>
                  <a:txBody>
                    <a:bodyPr/>
                    <a:lstStyle/>
                    <a:p>
                      <a:r>
                        <a:rPr lang="en-US" dirty="0"/>
                        <a:t>25%</a:t>
                      </a:r>
                    </a:p>
                  </a:txBody>
                  <a:tcPr/>
                </a:tc>
                <a:extLst>
                  <a:ext uri="{0D108BD9-81ED-4DB2-BD59-A6C34878D82A}">
                    <a16:rowId xmlns:a16="http://schemas.microsoft.com/office/drawing/2014/main" val="862388185"/>
                  </a:ext>
                </a:extLst>
              </a:tr>
              <a:tr h="441476">
                <a:tc>
                  <a:txBody>
                    <a:bodyPr/>
                    <a:lstStyle/>
                    <a:p>
                      <a:r>
                        <a:rPr lang="en-US" dirty="0"/>
                        <a:t>4.0 Operations and Incident Response</a:t>
                      </a:r>
                    </a:p>
                  </a:txBody>
                  <a:tcPr/>
                </a:tc>
                <a:tc>
                  <a:txBody>
                    <a:bodyPr/>
                    <a:lstStyle/>
                    <a:p>
                      <a:r>
                        <a:rPr lang="en-US" dirty="0"/>
                        <a:t>16%</a:t>
                      </a:r>
                    </a:p>
                  </a:txBody>
                  <a:tcPr/>
                </a:tc>
                <a:extLst>
                  <a:ext uri="{0D108BD9-81ED-4DB2-BD59-A6C34878D82A}">
                    <a16:rowId xmlns:a16="http://schemas.microsoft.com/office/drawing/2014/main" val="4146252796"/>
                  </a:ext>
                </a:extLst>
              </a:tr>
              <a:tr h="441476">
                <a:tc>
                  <a:txBody>
                    <a:bodyPr/>
                    <a:lstStyle/>
                    <a:p>
                      <a:r>
                        <a:rPr lang="en-US" dirty="0"/>
                        <a:t>5.0 Governance, Risk, and Compliance</a:t>
                      </a:r>
                    </a:p>
                  </a:txBody>
                  <a:tcPr/>
                </a:tc>
                <a:tc>
                  <a:txBody>
                    <a:bodyPr/>
                    <a:lstStyle/>
                    <a:p>
                      <a:r>
                        <a:rPr lang="en-US" dirty="0"/>
                        <a:t>14%</a:t>
                      </a:r>
                    </a:p>
                  </a:txBody>
                  <a:tcPr/>
                </a:tc>
                <a:extLst>
                  <a:ext uri="{0D108BD9-81ED-4DB2-BD59-A6C34878D82A}">
                    <a16:rowId xmlns:a16="http://schemas.microsoft.com/office/drawing/2014/main" val="3989865338"/>
                  </a:ext>
                </a:extLst>
              </a:tr>
              <a:tr h="441476">
                <a:tc>
                  <a:txBody>
                    <a:bodyPr/>
                    <a:lstStyle/>
                    <a:p>
                      <a:r>
                        <a:rPr lang="en-US" dirty="0"/>
                        <a:t>Total</a:t>
                      </a:r>
                    </a:p>
                  </a:txBody>
                  <a:tcPr/>
                </a:tc>
                <a:tc>
                  <a:txBody>
                    <a:bodyPr/>
                    <a:lstStyle/>
                    <a:p>
                      <a:r>
                        <a:rPr lang="en-US" dirty="0"/>
                        <a:t>100%</a:t>
                      </a:r>
                    </a:p>
                  </a:txBody>
                  <a:tcPr/>
                </a:tc>
                <a:extLst>
                  <a:ext uri="{0D108BD9-81ED-4DB2-BD59-A6C34878D82A}">
                    <a16:rowId xmlns:a16="http://schemas.microsoft.com/office/drawing/2014/main" val="3066264879"/>
                  </a:ext>
                </a:extLst>
              </a:tr>
            </a:tbl>
          </a:graphicData>
        </a:graphic>
      </p:graphicFrame>
      <p:sp>
        <p:nvSpPr>
          <p:cNvPr id="8" name="TextBox 7">
            <a:extLst>
              <a:ext uri="{FF2B5EF4-FFF2-40B4-BE49-F238E27FC236}">
                <a16:creationId xmlns:a16="http://schemas.microsoft.com/office/drawing/2014/main" id="{5A2F0EE2-DFEF-4620-8F7B-DF0A56BA7732}"/>
              </a:ext>
            </a:extLst>
          </p:cNvPr>
          <p:cNvSpPr txBox="1"/>
          <p:nvPr/>
        </p:nvSpPr>
        <p:spPr>
          <a:xfrm>
            <a:off x="6510587" y="2682828"/>
            <a:ext cx="5125262" cy="3416320"/>
          </a:xfrm>
          <a:prstGeom prst="rect">
            <a:avLst/>
          </a:prstGeom>
          <a:noFill/>
        </p:spPr>
        <p:txBody>
          <a:bodyPr wrap="square" rtlCol="0">
            <a:spAutoFit/>
          </a:bodyPr>
          <a:lstStyle/>
          <a:p>
            <a:pPr eaLnBrk="0" hangingPunct="0"/>
            <a:r>
              <a:rPr lang="en-US" b="1" u="sng" dirty="0"/>
              <a:t>Session 12</a:t>
            </a:r>
          </a:p>
          <a:p>
            <a:pPr eaLnBrk="0" hangingPunct="0"/>
            <a:r>
              <a:rPr lang="en-US" dirty="0"/>
              <a:t>Includes Objectives from Domain 5</a:t>
            </a:r>
          </a:p>
          <a:p>
            <a:pPr eaLnBrk="0" hangingPunct="0"/>
            <a:r>
              <a:rPr lang="en-US" dirty="0"/>
              <a:t>Objective 5.2 – Explain the importance of applicable regulations, standards, or frameworks that impact organizational structure.</a:t>
            </a:r>
            <a:endParaRPr lang="en-US" i="1" dirty="0"/>
          </a:p>
          <a:p>
            <a:pPr eaLnBrk="0" hangingPunct="0"/>
            <a:r>
              <a:rPr lang="en-US" dirty="0"/>
              <a:t>Objective 5.3 – Explain the importance of policies to organizational security. </a:t>
            </a:r>
            <a:r>
              <a:rPr lang="en-US" i="1" dirty="0"/>
              <a:t>  </a:t>
            </a:r>
          </a:p>
          <a:p>
            <a:pPr eaLnBrk="0" hangingPunct="0"/>
            <a:r>
              <a:rPr lang="en-US" dirty="0"/>
              <a:t>Objective 5.4 – Summarize risk management processes and concepts.  </a:t>
            </a:r>
            <a:r>
              <a:rPr lang="en-US" i="1" dirty="0"/>
              <a:t>  </a:t>
            </a:r>
            <a:endParaRPr lang="en-US" b="1" i="1" dirty="0"/>
          </a:p>
          <a:p>
            <a:pPr eaLnBrk="0" hangingPunct="0"/>
            <a:r>
              <a:rPr lang="en-US" dirty="0"/>
              <a:t>Objective 5.5 – Explain the importance of policies to organizational security. </a:t>
            </a:r>
            <a:r>
              <a:rPr lang="en-US" i="1" dirty="0"/>
              <a:t>  </a:t>
            </a:r>
            <a:endParaRPr lang="en-US" b="1" i="1" dirty="0"/>
          </a:p>
          <a:p>
            <a:pPr eaLnBrk="0" hangingPunct="0"/>
            <a:endParaRPr lang="en-US" b="1" i="1" dirty="0"/>
          </a:p>
        </p:txBody>
      </p:sp>
    </p:spTree>
    <p:extLst>
      <p:ext uri="{BB962C8B-B14F-4D97-AF65-F5344CB8AC3E}">
        <p14:creationId xmlns:p14="http://schemas.microsoft.com/office/powerpoint/2010/main" val="15774790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7365" y="1532495"/>
            <a:ext cx="5158371" cy="4278094"/>
          </a:xfrm>
          <a:prstGeom prst="rect">
            <a:avLst/>
          </a:prstGeom>
          <a:noFill/>
        </p:spPr>
        <p:txBody>
          <a:bodyPr wrap="square" rtlCol="0">
            <a:spAutoFit/>
          </a:bodyPr>
          <a:lstStyle/>
          <a:p>
            <a:r>
              <a:rPr lang="en-US" sz="1600" b="1" dirty="0">
                <a:solidFill>
                  <a:srgbClr val="0070C0"/>
                </a:solidFill>
              </a:rPr>
              <a:t>Personally Identifiable Information (PII) Controls</a:t>
            </a:r>
          </a:p>
          <a:p>
            <a:endParaRPr lang="en-US" sz="1600" dirty="0"/>
          </a:p>
          <a:p>
            <a:pPr marL="285750" indent="-285750">
              <a:buFont typeface="Arial" panose="020B0604020202020204" pitchFamily="34" charset="0"/>
              <a:buChar char="•"/>
            </a:pPr>
            <a:r>
              <a:rPr lang="en-US" sz="1600" dirty="0"/>
              <a:t>Data will be collected fairly and lawfully</a:t>
            </a:r>
          </a:p>
          <a:p>
            <a:pPr marL="285750" indent="-285750">
              <a:buFont typeface="Arial" panose="020B0604020202020204" pitchFamily="34" charset="0"/>
              <a:buChar char="•"/>
            </a:pPr>
            <a:r>
              <a:rPr lang="en-US" sz="1600" dirty="0"/>
              <a:t>Data will only be used for the purpose for which it is collected</a:t>
            </a:r>
          </a:p>
          <a:p>
            <a:pPr marL="285750" indent="-285750">
              <a:buFont typeface="Arial" panose="020B0604020202020204" pitchFamily="34" charset="0"/>
              <a:buChar char="•"/>
            </a:pPr>
            <a:r>
              <a:rPr lang="en-US" sz="1600" dirty="0"/>
              <a:t>Data will be kept secure while in storage and in transit</a:t>
            </a:r>
          </a:p>
          <a:p>
            <a:pPr marL="285750" indent="-285750">
              <a:buFont typeface="Arial" panose="020B0604020202020204" pitchFamily="34" charset="0"/>
              <a:buChar char="•"/>
            </a:pPr>
            <a:r>
              <a:rPr lang="en-US" sz="1600" dirty="0"/>
              <a:t>Date will be held for only a reasonable time</a:t>
            </a:r>
          </a:p>
          <a:p>
            <a:pPr marL="285750" indent="-285750">
              <a:buFont typeface="Arial" panose="020B0604020202020204" pitchFamily="34" charset="0"/>
              <a:buChar char="•"/>
            </a:pPr>
            <a:endParaRPr lang="en-US" sz="1600" dirty="0"/>
          </a:p>
          <a:p>
            <a:r>
              <a:rPr lang="en-US" sz="1600" dirty="0"/>
              <a:t>Monitor Privacy Policy violations</a:t>
            </a:r>
          </a:p>
          <a:p>
            <a:endParaRPr lang="en-US" sz="1600" dirty="0"/>
          </a:p>
          <a:p>
            <a:r>
              <a:rPr lang="en-US" sz="1600" i="1" dirty="0"/>
              <a:t>Privacy Impact Assessment </a:t>
            </a:r>
            <a:r>
              <a:rPr lang="en-US" sz="1600" dirty="0"/>
              <a:t>(PIA) – determines the risks and effects of collecting, maintaining, and distributing PII in computer-based systems. </a:t>
            </a:r>
          </a:p>
          <a:p>
            <a:endParaRPr lang="en-US" sz="1600" dirty="0"/>
          </a:p>
          <a:p>
            <a:r>
              <a:rPr lang="en-US" sz="1600" dirty="0"/>
              <a:t>Continually assess the technology, processes, and training with the handling of PII. </a:t>
            </a:r>
          </a:p>
        </p:txBody>
      </p:sp>
      <p:sp>
        <p:nvSpPr>
          <p:cNvPr id="4" name="TextBox 3"/>
          <p:cNvSpPr txBox="1"/>
          <p:nvPr/>
        </p:nvSpPr>
        <p:spPr>
          <a:xfrm>
            <a:off x="6399838" y="1532495"/>
            <a:ext cx="5226393" cy="4308872"/>
          </a:xfrm>
          <a:prstGeom prst="rect">
            <a:avLst/>
          </a:prstGeom>
          <a:noFill/>
        </p:spPr>
        <p:txBody>
          <a:bodyPr wrap="square" rtlCol="0">
            <a:spAutoFit/>
          </a:bodyPr>
          <a:lstStyle/>
          <a:p>
            <a:r>
              <a:rPr lang="en-US" sz="1600" b="1" dirty="0">
                <a:solidFill>
                  <a:srgbClr val="0070C0"/>
                </a:solidFill>
              </a:rPr>
              <a:t>Risk in Data Breaches</a:t>
            </a:r>
          </a:p>
          <a:p>
            <a:endParaRPr lang="en-US" sz="1600" b="1" i="1" dirty="0">
              <a:solidFill>
                <a:schemeClr val="accent5"/>
              </a:solidFill>
            </a:endParaRPr>
          </a:p>
          <a:p>
            <a:r>
              <a:rPr lang="en-US" sz="1600" dirty="0"/>
              <a:t>A </a:t>
            </a:r>
            <a:r>
              <a:rPr lang="en-US" sz="1600" i="1" dirty="0"/>
              <a:t>data breach </a:t>
            </a:r>
            <a:r>
              <a:rPr lang="en-US" sz="1600" dirty="0"/>
              <a:t>is an event when confidential, sensitive, protected, or personal information has been exposed, stolen, used, or viewed by an unauthorized party or parties. </a:t>
            </a:r>
          </a:p>
          <a:p>
            <a:endParaRPr lang="en-US" sz="1600" dirty="0"/>
          </a:p>
          <a:p>
            <a:r>
              <a:rPr lang="en-US" sz="1600" b="1" dirty="0"/>
              <a:t>Dealing with Data Breaches: </a:t>
            </a:r>
          </a:p>
          <a:p>
            <a:r>
              <a:rPr lang="en-US" sz="1600" b="1" dirty="0"/>
              <a:t>Minimization</a:t>
            </a:r>
            <a:r>
              <a:rPr lang="en-US" sz="1600" dirty="0"/>
              <a:t> – minimize the opportunities for a data breach to occur, with proper controls </a:t>
            </a:r>
          </a:p>
          <a:p>
            <a:endParaRPr lang="en-US" sz="1600" dirty="0"/>
          </a:p>
          <a:p>
            <a:r>
              <a:rPr lang="en-US" sz="1600" b="1" dirty="0"/>
              <a:t>Mitigation and Response </a:t>
            </a:r>
            <a:r>
              <a:rPr lang="en-US" sz="1600" dirty="0"/>
              <a:t>– Detection, mitigation, evaluation, response, disclosure</a:t>
            </a:r>
          </a:p>
          <a:p>
            <a:endParaRPr lang="en-US" sz="1600" dirty="0"/>
          </a:p>
          <a:p>
            <a:r>
              <a:rPr lang="en-US" sz="1600" b="1" dirty="0"/>
              <a:t>Recovery and Reconstruction </a:t>
            </a:r>
            <a:r>
              <a:rPr lang="en-US" sz="1600" dirty="0"/>
              <a:t>– Repairing damaged databases and recovery of systems</a:t>
            </a:r>
          </a:p>
          <a:p>
            <a:endParaRPr lang="en-US" dirty="0"/>
          </a:p>
        </p:txBody>
      </p:sp>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8" name="Rectangle 7"/>
          <p:cNvSpPr/>
          <p:nvPr/>
        </p:nvSpPr>
        <p:spPr>
          <a:xfrm>
            <a:off x="3622282" y="832085"/>
            <a:ext cx="477100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Sensitive Information Controls</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i="1" dirty="0"/>
          </a:p>
        </p:txBody>
      </p:sp>
    </p:spTree>
    <p:extLst>
      <p:ext uri="{BB962C8B-B14F-4D97-AF65-F5344CB8AC3E}">
        <p14:creationId xmlns:p14="http://schemas.microsoft.com/office/powerpoint/2010/main" val="924540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Social Engineering and Password Attacks</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3</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3778941" y="784143"/>
            <a:ext cx="4637006"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Data Security and Privacy Practices</a:t>
            </a:r>
            <a:endParaRPr lang="en-US" sz="2000" i="1" dirty="0"/>
          </a:p>
        </p:txBody>
      </p:sp>
      <p:sp>
        <p:nvSpPr>
          <p:cNvPr id="7" name="TextBox 6"/>
          <p:cNvSpPr txBox="1"/>
          <p:nvPr/>
        </p:nvSpPr>
        <p:spPr>
          <a:xfrm>
            <a:off x="558011" y="1705552"/>
            <a:ext cx="5348753" cy="4524315"/>
          </a:xfrm>
          <a:prstGeom prst="rect">
            <a:avLst/>
          </a:prstGeom>
          <a:noFill/>
        </p:spPr>
        <p:txBody>
          <a:bodyPr wrap="square" rtlCol="0">
            <a:spAutoFit/>
          </a:bodyPr>
          <a:lstStyle/>
          <a:p>
            <a:r>
              <a:rPr lang="en-US" b="1" dirty="0">
                <a:solidFill>
                  <a:srgbClr val="0070C0"/>
                </a:solidFill>
              </a:rPr>
              <a:t>Confidential </a:t>
            </a:r>
          </a:p>
          <a:p>
            <a:r>
              <a:rPr lang="en-US" dirty="0"/>
              <a:t>Defines low-level information that needs to remain secret. It is the lowest level of information classification by the military, used to prevent access to sensitive information, and is restricted from public release. </a:t>
            </a:r>
          </a:p>
          <a:p>
            <a:endParaRPr lang="en-US" dirty="0"/>
          </a:p>
          <a:p>
            <a:endParaRPr lang="en-US" dirty="0"/>
          </a:p>
          <a:p>
            <a:r>
              <a:rPr lang="en-US" b="1" dirty="0">
                <a:solidFill>
                  <a:srgbClr val="0070C0"/>
                </a:solidFill>
              </a:rPr>
              <a:t>Private </a:t>
            </a:r>
          </a:p>
          <a:p>
            <a:r>
              <a:rPr lang="en-US" dirty="0"/>
              <a:t>Information that is restricted to use within an organization. This type of information could disclose trade secrets or affect personnel. </a:t>
            </a:r>
          </a:p>
          <a:p>
            <a:r>
              <a:rPr lang="en-US" i="1" dirty="0"/>
              <a:t>Internal information </a:t>
            </a:r>
            <a:r>
              <a:rPr lang="en-US" dirty="0"/>
              <a:t>includes personnel records, financial records, customer lists, etc. </a:t>
            </a:r>
          </a:p>
          <a:p>
            <a:r>
              <a:rPr lang="en-US" i="1" dirty="0"/>
              <a:t>Restricted information </a:t>
            </a:r>
            <a:r>
              <a:rPr lang="en-US" dirty="0"/>
              <a:t>could damage the organization if disclosed, such as marketing plans. </a:t>
            </a:r>
          </a:p>
        </p:txBody>
      </p:sp>
      <p:sp>
        <p:nvSpPr>
          <p:cNvPr id="9" name="TextBox 8"/>
          <p:cNvSpPr txBox="1"/>
          <p:nvPr/>
        </p:nvSpPr>
        <p:spPr>
          <a:xfrm>
            <a:off x="6128100" y="1670928"/>
            <a:ext cx="5348753" cy="3416320"/>
          </a:xfrm>
          <a:prstGeom prst="rect">
            <a:avLst/>
          </a:prstGeom>
          <a:noFill/>
        </p:spPr>
        <p:txBody>
          <a:bodyPr wrap="square" rtlCol="0">
            <a:spAutoFit/>
          </a:bodyPr>
          <a:lstStyle/>
          <a:p>
            <a:r>
              <a:rPr lang="en-US" b="1" dirty="0">
                <a:solidFill>
                  <a:srgbClr val="0070C0"/>
                </a:solidFill>
              </a:rPr>
              <a:t>Public </a:t>
            </a:r>
          </a:p>
          <a:p>
            <a:r>
              <a:rPr lang="en-US" dirty="0"/>
              <a:t>Information that is available to the public or specific people that need the information. The organization has to make policies to determine what information can be made public, with the idea that it could not cause any harm to the organization if released. </a:t>
            </a:r>
          </a:p>
          <a:p>
            <a:endParaRPr lang="en-US" dirty="0"/>
          </a:p>
          <a:p>
            <a:r>
              <a:rPr lang="en-US" b="1" dirty="0">
                <a:solidFill>
                  <a:srgbClr val="0070C0"/>
                </a:solidFill>
              </a:rPr>
              <a:t>Proprietary</a:t>
            </a:r>
          </a:p>
          <a:p>
            <a:r>
              <a:rPr lang="en-US" dirty="0"/>
              <a:t>This information is similar to the confidential classification, but this designation is mainly used in the business environment. </a:t>
            </a:r>
          </a:p>
        </p:txBody>
      </p:sp>
    </p:spTree>
    <p:extLst>
      <p:ext uri="{BB962C8B-B14F-4D97-AF65-F5344CB8AC3E}">
        <p14:creationId xmlns:p14="http://schemas.microsoft.com/office/powerpoint/2010/main" val="23343303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Social Engineering and Password Attacks</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3</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3778941" y="784143"/>
            <a:ext cx="4637006"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Data Security and Privacy Practices</a:t>
            </a:r>
            <a:endParaRPr lang="en-US" sz="2000" i="1" dirty="0"/>
          </a:p>
        </p:txBody>
      </p:sp>
      <p:sp>
        <p:nvSpPr>
          <p:cNvPr id="7" name="TextBox 6"/>
          <p:cNvSpPr txBox="1"/>
          <p:nvPr/>
        </p:nvSpPr>
        <p:spPr>
          <a:xfrm>
            <a:off x="558012" y="1718553"/>
            <a:ext cx="4941390" cy="3970318"/>
          </a:xfrm>
          <a:prstGeom prst="rect">
            <a:avLst/>
          </a:prstGeom>
          <a:noFill/>
        </p:spPr>
        <p:txBody>
          <a:bodyPr wrap="square" rtlCol="0">
            <a:spAutoFit/>
          </a:bodyPr>
          <a:lstStyle/>
          <a:p>
            <a:r>
              <a:rPr lang="en-US" b="1" dirty="0">
                <a:solidFill>
                  <a:srgbClr val="0070C0"/>
                </a:solidFill>
              </a:rPr>
              <a:t>PII </a:t>
            </a:r>
          </a:p>
          <a:p>
            <a:r>
              <a:rPr lang="en-US" i="1" dirty="0"/>
              <a:t>Personally Identifiable Information </a:t>
            </a:r>
            <a:r>
              <a:rPr lang="en-US" dirty="0"/>
              <a:t>is data that can identify a person. This data is usually individual data fields in a larger context of data concerning a person. PII is social security numbers, credit card numbers, date of birth, mother’s maiden name, or biometric records. </a:t>
            </a:r>
          </a:p>
          <a:p>
            <a:endParaRPr lang="en-US" dirty="0"/>
          </a:p>
          <a:p>
            <a:r>
              <a:rPr lang="en-US" dirty="0"/>
              <a:t>These pieces of information can identify a person and must be safeguarded from release to the public, as well as within the organization, released only to those that have a defined need to view the PII. </a:t>
            </a:r>
          </a:p>
          <a:p>
            <a:endParaRPr lang="en-US" dirty="0"/>
          </a:p>
        </p:txBody>
      </p:sp>
      <p:sp>
        <p:nvSpPr>
          <p:cNvPr id="9" name="TextBox 8"/>
          <p:cNvSpPr txBox="1"/>
          <p:nvPr/>
        </p:nvSpPr>
        <p:spPr>
          <a:xfrm>
            <a:off x="6128100" y="1670928"/>
            <a:ext cx="5348753" cy="2862322"/>
          </a:xfrm>
          <a:prstGeom prst="rect">
            <a:avLst/>
          </a:prstGeom>
          <a:noFill/>
        </p:spPr>
        <p:txBody>
          <a:bodyPr wrap="square" rtlCol="0">
            <a:spAutoFit/>
          </a:bodyPr>
          <a:lstStyle/>
          <a:p>
            <a:r>
              <a:rPr lang="en-US" b="1" dirty="0">
                <a:solidFill>
                  <a:srgbClr val="0070C0"/>
                </a:solidFill>
              </a:rPr>
              <a:t>PHI</a:t>
            </a:r>
          </a:p>
          <a:p>
            <a:r>
              <a:rPr lang="en-US" i="1" dirty="0"/>
              <a:t>Protected Health Information </a:t>
            </a:r>
            <a:r>
              <a:rPr lang="en-US" dirty="0"/>
              <a:t>is a form of PII and must be protected in the same way as PII is protected. </a:t>
            </a:r>
          </a:p>
          <a:p>
            <a:endParaRPr lang="en-US" dirty="0"/>
          </a:p>
          <a:p>
            <a:r>
              <a:rPr lang="en-US" dirty="0"/>
              <a:t>PHI is any information about health status, provision of health care that can be linked to a specific individual. </a:t>
            </a:r>
          </a:p>
          <a:p>
            <a:endParaRPr lang="en-US" dirty="0"/>
          </a:p>
          <a:p>
            <a:endParaRPr lang="en-US" dirty="0"/>
          </a:p>
        </p:txBody>
      </p:sp>
    </p:spTree>
    <p:extLst>
      <p:ext uri="{BB962C8B-B14F-4D97-AF65-F5344CB8AC3E}">
        <p14:creationId xmlns:p14="http://schemas.microsoft.com/office/powerpoint/2010/main" val="11321756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588667" y="476366"/>
            <a:ext cx="11078866" cy="307777"/>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Social Engineering and Password Attacks</a:t>
            </a:r>
            <a:endParaRPr lang="en-US" sz="2800" i="1" dirty="0"/>
          </a:p>
        </p:txBody>
      </p:sp>
      <p:sp>
        <p:nvSpPr>
          <p:cNvPr id="5"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3</a:t>
            </a:r>
          </a:p>
        </p:txBody>
      </p:sp>
      <p:sp>
        <p:nvSpPr>
          <p:cNvPr id="6" name="Rectangle 2"/>
          <p:cNvSpPr txBox="1">
            <a:spLocks noChangeArrowheads="1"/>
          </p:cNvSpPr>
          <p:nvPr/>
        </p:nvSpPr>
        <p:spPr bwMode="auto">
          <a:xfrm>
            <a:off x="558011" y="476366"/>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7"/>
          <p:cNvSpPr/>
          <p:nvPr/>
        </p:nvSpPr>
        <p:spPr>
          <a:xfrm>
            <a:off x="3778941" y="784143"/>
            <a:ext cx="4637006"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Data Security and Privacy Practices</a:t>
            </a:r>
            <a:endParaRPr lang="en-US" sz="2000" i="1" dirty="0"/>
          </a:p>
        </p:txBody>
      </p:sp>
      <p:sp>
        <p:nvSpPr>
          <p:cNvPr id="7" name="TextBox 6"/>
          <p:cNvSpPr txBox="1"/>
          <p:nvPr/>
        </p:nvSpPr>
        <p:spPr>
          <a:xfrm>
            <a:off x="558012" y="1718553"/>
            <a:ext cx="4941390" cy="3693319"/>
          </a:xfrm>
          <a:prstGeom prst="rect">
            <a:avLst/>
          </a:prstGeom>
          <a:noFill/>
        </p:spPr>
        <p:txBody>
          <a:bodyPr wrap="square" rtlCol="0">
            <a:spAutoFit/>
          </a:bodyPr>
          <a:lstStyle/>
          <a:p>
            <a:r>
              <a:rPr lang="en-US" b="1" dirty="0">
                <a:solidFill>
                  <a:srgbClr val="0070C0"/>
                </a:solidFill>
              </a:rPr>
              <a:t>Data Roles </a:t>
            </a:r>
          </a:p>
          <a:p>
            <a:endParaRPr lang="en-US" i="1" dirty="0"/>
          </a:p>
          <a:p>
            <a:r>
              <a:rPr lang="en-US" b="1" i="1" dirty="0"/>
              <a:t>Owner</a:t>
            </a:r>
            <a:r>
              <a:rPr lang="en-US" i="1" dirty="0"/>
              <a:t> – </a:t>
            </a:r>
            <a:r>
              <a:rPr lang="en-US" dirty="0"/>
              <a:t>Is the person identified by law, contract, or policy with the responsibility for granting access to data to other users and insuring appropriate use of data. </a:t>
            </a:r>
          </a:p>
          <a:p>
            <a:endParaRPr lang="en-US" b="1" dirty="0"/>
          </a:p>
          <a:p>
            <a:r>
              <a:rPr lang="en-US" b="1" i="1" dirty="0"/>
              <a:t>Stewart/Custodian</a:t>
            </a:r>
            <a:r>
              <a:rPr lang="en-US" b="1" dirty="0"/>
              <a:t> </a:t>
            </a:r>
            <a:r>
              <a:rPr lang="en-US" dirty="0"/>
              <a:t>– Is the person or people that is responsible for the physical and electronic security of the data. Systems Administrators, database administrators, or programmer/analyst. </a:t>
            </a:r>
          </a:p>
          <a:p>
            <a:endParaRPr lang="en-US" dirty="0"/>
          </a:p>
        </p:txBody>
      </p:sp>
      <p:sp>
        <p:nvSpPr>
          <p:cNvPr id="11" name="TextBox 10"/>
          <p:cNvSpPr txBox="1"/>
          <p:nvPr/>
        </p:nvSpPr>
        <p:spPr>
          <a:xfrm>
            <a:off x="6378826" y="1953293"/>
            <a:ext cx="4941390" cy="3139321"/>
          </a:xfrm>
          <a:prstGeom prst="rect">
            <a:avLst/>
          </a:prstGeom>
          <a:noFill/>
        </p:spPr>
        <p:txBody>
          <a:bodyPr wrap="square" rtlCol="0">
            <a:spAutoFit/>
          </a:bodyPr>
          <a:lstStyle/>
          <a:p>
            <a:endParaRPr lang="en-US" b="1" dirty="0"/>
          </a:p>
          <a:p>
            <a:r>
              <a:rPr lang="en-US" b="1" i="1" dirty="0"/>
              <a:t>Privacy Officer </a:t>
            </a:r>
            <a:r>
              <a:rPr lang="en-US" dirty="0"/>
              <a:t>– Is the person within an organization that is responsible for safeguarding personal information. In medical organizations, this individual is charged with protection of patient medical records to stay in compliance with HIPPA. In financial organizations, they safeguard consumer financial and banking transactions in compliance with Fair Credit Reporting Act and Gramm-Leach-Bliley Act. </a:t>
            </a:r>
          </a:p>
        </p:txBody>
      </p:sp>
    </p:spTree>
    <p:extLst>
      <p:ext uri="{BB962C8B-B14F-4D97-AF65-F5344CB8AC3E}">
        <p14:creationId xmlns:p14="http://schemas.microsoft.com/office/powerpoint/2010/main" val="7434615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7162" y="876268"/>
            <a:ext cx="11122553" cy="5724644"/>
          </a:xfrm>
          <a:prstGeom prst="rect">
            <a:avLst/>
          </a:prstGeom>
          <a:noFill/>
        </p:spPr>
        <p:txBody>
          <a:bodyPr wrap="square" rtlCol="0">
            <a:spAutoFit/>
          </a:bodyPr>
          <a:lstStyle/>
          <a:p>
            <a:pPr algn="ctr"/>
            <a:r>
              <a:rPr lang="en-US" sz="2000" b="1" i="1" dirty="0">
                <a:solidFill>
                  <a:srgbClr val="0070C0"/>
                </a:solidFill>
              </a:rPr>
              <a:t>Common Threats</a:t>
            </a:r>
          </a:p>
          <a:p>
            <a:pPr algn="ctr"/>
            <a:r>
              <a:rPr lang="en-US" b="1" i="1" dirty="0"/>
              <a:t>Categorized as </a:t>
            </a:r>
            <a:r>
              <a:rPr lang="en-US" b="1" i="1" u="sng" dirty="0"/>
              <a:t>environmental, manmade, and internal vs. external</a:t>
            </a:r>
            <a:r>
              <a:rPr lang="en-US" b="1" i="1" dirty="0"/>
              <a:t>. </a:t>
            </a:r>
          </a:p>
          <a:p>
            <a:pPr algn="ctr"/>
            <a:endParaRPr lang="en-US" b="1" i="1" dirty="0">
              <a:solidFill>
                <a:srgbClr val="0070C0"/>
              </a:solidFill>
            </a:endParaRPr>
          </a:p>
          <a:p>
            <a:r>
              <a:rPr lang="en-US" b="1" i="1" dirty="0"/>
              <a:t>Natural Disaster </a:t>
            </a:r>
            <a:r>
              <a:rPr lang="en-US" dirty="0"/>
              <a:t>–  Events over which we have no control. Bad weather, floods, snowstorms, hurricanes, tornadoes, fires, earthquakes. </a:t>
            </a:r>
          </a:p>
          <a:p>
            <a:endParaRPr lang="en-US" dirty="0"/>
          </a:p>
          <a:p>
            <a:r>
              <a:rPr lang="en-US" b="1" i="1" dirty="0"/>
              <a:t>Malicious Code </a:t>
            </a:r>
            <a:r>
              <a:rPr lang="en-US" dirty="0"/>
              <a:t>–  Damaging programs, such as viruses, worms, Trojans, </a:t>
            </a:r>
            <a:r>
              <a:rPr lang="en-US" dirty="0" err="1"/>
              <a:t>keyloggers</a:t>
            </a:r>
            <a:r>
              <a:rPr lang="en-US" dirty="0"/>
              <a:t>, etc. Developed to damage, alter, expose, or destroy a system or data. </a:t>
            </a:r>
          </a:p>
          <a:p>
            <a:endParaRPr lang="en-US" dirty="0"/>
          </a:p>
          <a:p>
            <a:r>
              <a:rPr lang="en-US" b="1" i="1" dirty="0"/>
              <a:t>Breach of Physical Security </a:t>
            </a:r>
            <a:r>
              <a:rPr lang="en-US" dirty="0"/>
              <a:t>–  Intruders, vandals, and thieves remove sensitive information, destroy data, or physically damage or remove hardware. </a:t>
            </a:r>
          </a:p>
          <a:p>
            <a:endParaRPr lang="en-US" b="1" i="1" dirty="0"/>
          </a:p>
          <a:p>
            <a:r>
              <a:rPr lang="en-US" b="1" i="1" dirty="0"/>
              <a:t>Hacker Attack </a:t>
            </a:r>
            <a:r>
              <a:rPr lang="en-US" dirty="0"/>
              <a:t>– Result in stolen, lost, damaged, or modified data. </a:t>
            </a:r>
          </a:p>
          <a:p>
            <a:endParaRPr lang="en-US" b="1" i="1" dirty="0"/>
          </a:p>
          <a:p>
            <a:r>
              <a:rPr lang="en-US" b="1" i="1" dirty="0"/>
              <a:t>Distributed Denial of Service </a:t>
            </a:r>
            <a:r>
              <a:rPr lang="en-US" dirty="0"/>
              <a:t>– Designed to bring down a network or prevent access to a network, by flooding it with useless traffic. </a:t>
            </a:r>
          </a:p>
          <a:p>
            <a:r>
              <a:rPr lang="en-US" dirty="0"/>
              <a:t> </a:t>
            </a:r>
          </a:p>
          <a:p>
            <a:r>
              <a:rPr lang="en-US" b="1" i="1" dirty="0"/>
              <a:t>Cyberterrorism </a:t>
            </a:r>
            <a:r>
              <a:rPr lang="en-US" dirty="0"/>
              <a:t>– Hackers that use computers with internet communications to attack critical national infrastructure such as water, electric, gas plants, oil refineries, power plants, etc. to disrupt or deny critical services to the public. </a:t>
            </a:r>
          </a:p>
        </p:txBody>
      </p:sp>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8"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9" name="Rectangle 2"/>
          <p:cNvSpPr txBox="1">
            <a:spLocks noChangeArrowheads="1"/>
          </p:cNvSpPr>
          <p:nvPr/>
        </p:nvSpPr>
        <p:spPr bwMode="auto">
          <a:xfrm>
            <a:off x="575068"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Tree>
    <p:extLst>
      <p:ext uri="{BB962C8B-B14F-4D97-AF65-F5344CB8AC3E}">
        <p14:creationId xmlns:p14="http://schemas.microsoft.com/office/powerpoint/2010/main" val="27292619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067" y="851430"/>
            <a:ext cx="1107886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The Risk Assessment Process </a:t>
            </a:r>
            <a:endParaRPr lang="en-US" sz="2000" i="1" dirty="0"/>
          </a:p>
        </p:txBody>
      </p:sp>
      <p:sp>
        <p:nvSpPr>
          <p:cNvPr id="3" name="TextBox 2"/>
          <p:cNvSpPr txBox="1"/>
          <p:nvPr/>
        </p:nvSpPr>
        <p:spPr>
          <a:xfrm>
            <a:off x="530010" y="1465403"/>
            <a:ext cx="10632098" cy="707886"/>
          </a:xfrm>
          <a:prstGeom prst="rect">
            <a:avLst/>
          </a:prstGeom>
          <a:noFill/>
        </p:spPr>
        <p:txBody>
          <a:bodyPr wrap="square" rtlCol="0">
            <a:spAutoFit/>
          </a:bodyPr>
          <a:lstStyle/>
          <a:p>
            <a:pPr algn="ctr"/>
            <a:r>
              <a:rPr lang="en-US" sz="2000" i="1" dirty="0"/>
              <a:t>Assess risks based on likelihood and the magnitude of an impact to determine strategies to respond to events and to monitor progress in reducing risk threats. </a:t>
            </a:r>
          </a:p>
        </p:txBody>
      </p:sp>
      <p:sp>
        <p:nvSpPr>
          <p:cNvPr id="4" name="TextBox 3"/>
          <p:cNvSpPr txBox="1"/>
          <p:nvPr/>
        </p:nvSpPr>
        <p:spPr>
          <a:xfrm>
            <a:off x="690081" y="2412467"/>
            <a:ext cx="3404648" cy="3416320"/>
          </a:xfrm>
          <a:prstGeom prst="rect">
            <a:avLst/>
          </a:prstGeom>
          <a:noFill/>
        </p:spPr>
        <p:txBody>
          <a:bodyPr wrap="square" rtlCol="0">
            <a:spAutoFit/>
          </a:bodyPr>
          <a:lstStyle/>
          <a:p>
            <a:r>
              <a:rPr lang="en-US" b="1" i="1" dirty="0">
                <a:solidFill>
                  <a:srgbClr val="0070C0"/>
                </a:solidFill>
              </a:rPr>
              <a:t>Establishing a Baseline for the Risk Assessment. </a:t>
            </a:r>
          </a:p>
          <a:p>
            <a:endParaRPr lang="en-US" dirty="0"/>
          </a:p>
          <a:p>
            <a:r>
              <a:rPr lang="en-US" dirty="0"/>
              <a:t>Asset Inventory </a:t>
            </a:r>
          </a:p>
          <a:p>
            <a:endParaRPr lang="en-US" dirty="0"/>
          </a:p>
          <a:p>
            <a:pPr marL="285750" indent="-285750">
              <a:buFont typeface="Arial" panose="020B0604020202020204" pitchFamily="34" charset="0"/>
              <a:buChar char="•"/>
            </a:pPr>
            <a:r>
              <a:rPr lang="en-US" dirty="0"/>
              <a:t>Hardware</a:t>
            </a:r>
          </a:p>
          <a:p>
            <a:pPr marL="285750" indent="-285750">
              <a:buFont typeface="Arial" panose="020B0604020202020204" pitchFamily="34" charset="0"/>
              <a:buChar char="•"/>
            </a:pPr>
            <a:r>
              <a:rPr lang="en-US" dirty="0"/>
              <a:t>Software</a:t>
            </a:r>
          </a:p>
          <a:p>
            <a:pPr marL="285750" indent="-285750">
              <a:buFont typeface="Arial" panose="020B0604020202020204" pitchFamily="34" charset="0"/>
              <a:buChar char="•"/>
            </a:pPr>
            <a:r>
              <a:rPr lang="en-US" dirty="0"/>
              <a:t>Documentation</a:t>
            </a:r>
          </a:p>
          <a:p>
            <a:pPr marL="285750" indent="-285750">
              <a:buFont typeface="Arial" panose="020B0604020202020204" pitchFamily="34" charset="0"/>
              <a:buChar char="•"/>
            </a:pPr>
            <a:r>
              <a:rPr lang="en-US" dirty="0"/>
              <a:t>Data</a:t>
            </a:r>
          </a:p>
          <a:p>
            <a:pPr marL="285750" indent="-285750">
              <a:buFont typeface="Arial" panose="020B0604020202020204" pitchFamily="34" charset="0"/>
              <a:buChar char="•"/>
            </a:pPr>
            <a:r>
              <a:rPr lang="en-US" dirty="0"/>
              <a:t>Goodwill</a:t>
            </a:r>
          </a:p>
          <a:p>
            <a:pPr marL="285750" indent="-285750">
              <a:buFont typeface="Arial" panose="020B0604020202020204" pitchFamily="34" charset="0"/>
              <a:buChar char="•"/>
            </a:pPr>
            <a:r>
              <a:rPr lang="en-US" dirty="0"/>
              <a:t>Services</a:t>
            </a:r>
          </a:p>
          <a:p>
            <a:endParaRPr lang="en-US" dirty="0"/>
          </a:p>
        </p:txBody>
      </p:sp>
      <p:sp>
        <p:nvSpPr>
          <p:cNvPr id="5" name="TextBox 4"/>
          <p:cNvSpPr txBox="1"/>
          <p:nvPr/>
        </p:nvSpPr>
        <p:spPr>
          <a:xfrm>
            <a:off x="6233251" y="2354481"/>
            <a:ext cx="5227346" cy="3139321"/>
          </a:xfrm>
          <a:prstGeom prst="rect">
            <a:avLst/>
          </a:prstGeom>
          <a:noFill/>
        </p:spPr>
        <p:txBody>
          <a:bodyPr wrap="square" rtlCol="0">
            <a:spAutoFit/>
          </a:bodyPr>
          <a:lstStyle/>
          <a:p>
            <a:endParaRPr lang="en-US" dirty="0"/>
          </a:p>
          <a:p>
            <a:r>
              <a:rPr lang="en-US" b="1" dirty="0">
                <a:solidFill>
                  <a:srgbClr val="0070C0"/>
                </a:solidFill>
              </a:rPr>
              <a:t>Asset Valuation</a:t>
            </a:r>
          </a:p>
          <a:p>
            <a:endParaRPr lang="en-US" dirty="0"/>
          </a:p>
          <a:p>
            <a:r>
              <a:rPr lang="en-US" dirty="0"/>
              <a:t>Assessing value to each item in the inventory list based on:</a:t>
            </a:r>
          </a:p>
          <a:p>
            <a:endParaRPr lang="en-US" dirty="0"/>
          </a:p>
          <a:p>
            <a:r>
              <a:rPr lang="en-US" dirty="0"/>
              <a:t>Cost to acquire or create</a:t>
            </a:r>
          </a:p>
          <a:p>
            <a:r>
              <a:rPr lang="en-US" dirty="0"/>
              <a:t>Liability if the asset is lost</a:t>
            </a:r>
          </a:p>
          <a:p>
            <a:r>
              <a:rPr lang="en-US" dirty="0"/>
              <a:t>Production cost if the asset is unavailable</a:t>
            </a:r>
          </a:p>
          <a:p>
            <a:r>
              <a:rPr lang="en-US" dirty="0"/>
              <a:t>Value of asset to competitors</a:t>
            </a:r>
          </a:p>
          <a:p>
            <a:r>
              <a:rPr lang="en-US" dirty="0"/>
              <a:t>How critical is the asset?</a:t>
            </a:r>
          </a:p>
        </p:txBody>
      </p:sp>
      <p:sp>
        <p:nvSpPr>
          <p:cNvPr id="6"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7"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2"/>
          <p:cNvSpPr txBox="1">
            <a:spLocks noChangeArrowheads="1"/>
          </p:cNvSpPr>
          <p:nvPr/>
        </p:nvSpPr>
        <p:spPr bwMode="auto">
          <a:xfrm>
            <a:off x="538066" y="494411"/>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Tree>
    <p:extLst>
      <p:ext uri="{BB962C8B-B14F-4D97-AF65-F5344CB8AC3E}">
        <p14:creationId xmlns:p14="http://schemas.microsoft.com/office/powerpoint/2010/main" val="807033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7365" y="1655557"/>
            <a:ext cx="5147286" cy="2031325"/>
          </a:xfrm>
          <a:prstGeom prst="rect">
            <a:avLst/>
          </a:prstGeom>
          <a:noFill/>
        </p:spPr>
        <p:txBody>
          <a:bodyPr wrap="square" rtlCol="0">
            <a:spAutoFit/>
          </a:bodyPr>
          <a:lstStyle/>
          <a:p>
            <a:r>
              <a:rPr lang="en-US" b="1" i="1" dirty="0">
                <a:solidFill>
                  <a:srgbClr val="0070C0"/>
                </a:solidFill>
              </a:rPr>
              <a:t>The Risk Assessment Team</a:t>
            </a:r>
          </a:p>
          <a:p>
            <a:endParaRPr lang="en-US" b="1" i="1" dirty="0">
              <a:solidFill>
                <a:srgbClr val="0070C0"/>
              </a:solidFill>
            </a:endParaRPr>
          </a:p>
          <a:p>
            <a:r>
              <a:rPr lang="en-US" dirty="0"/>
              <a:t>Responsible for identifying and analyzing risks.</a:t>
            </a:r>
          </a:p>
          <a:p>
            <a:r>
              <a:rPr lang="en-US" dirty="0"/>
              <a:t>Determine the Type of Risk Analysis to use: </a:t>
            </a:r>
          </a:p>
          <a:p>
            <a:endParaRPr lang="en-US" b="1" u="sng" dirty="0"/>
          </a:p>
          <a:p>
            <a:r>
              <a:rPr lang="en-US" b="1" u="sng" dirty="0"/>
              <a:t>Quantitative</a:t>
            </a:r>
            <a:r>
              <a:rPr lang="en-US" b="1" dirty="0"/>
              <a:t> Risk Assessment or </a:t>
            </a:r>
          </a:p>
          <a:p>
            <a:r>
              <a:rPr lang="en-US" b="1" u="sng" dirty="0"/>
              <a:t>Qualitative</a:t>
            </a:r>
            <a:r>
              <a:rPr lang="en-US" b="1" dirty="0"/>
              <a:t> Risk Assessment  </a:t>
            </a:r>
            <a:r>
              <a:rPr lang="en-US" dirty="0"/>
              <a:t> </a:t>
            </a:r>
          </a:p>
        </p:txBody>
      </p:sp>
      <p:sp>
        <p:nvSpPr>
          <p:cNvPr id="6"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7"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9" name="Rectangle 8"/>
          <p:cNvSpPr/>
          <p:nvPr/>
        </p:nvSpPr>
        <p:spPr>
          <a:xfrm>
            <a:off x="538066" y="870978"/>
            <a:ext cx="1107886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The Risk Assessment Process </a:t>
            </a:r>
            <a:endParaRPr lang="en-US" sz="2000" i="1" dirty="0"/>
          </a:p>
        </p:txBody>
      </p:sp>
      <p:pic>
        <p:nvPicPr>
          <p:cNvPr id="10" name="Picture 9">
            <a:extLst>
              <a:ext uri="{FF2B5EF4-FFF2-40B4-BE49-F238E27FC236}">
                <a16:creationId xmlns:a16="http://schemas.microsoft.com/office/drawing/2014/main" id="{D2D628D6-A442-43FC-839F-149A05EF5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3289" y="1679662"/>
            <a:ext cx="4539634" cy="3030685"/>
          </a:xfrm>
          <a:prstGeom prst="rect">
            <a:avLst/>
          </a:prstGeom>
        </p:spPr>
      </p:pic>
    </p:spTree>
    <p:extLst>
      <p:ext uri="{BB962C8B-B14F-4D97-AF65-F5344CB8AC3E}">
        <p14:creationId xmlns:p14="http://schemas.microsoft.com/office/powerpoint/2010/main" val="3777280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7365" y="1863173"/>
            <a:ext cx="5644814" cy="2585323"/>
          </a:xfrm>
          <a:prstGeom prst="rect">
            <a:avLst/>
          </a:prstGeom>
          <a:noFill/>
        </p:spPr>
        <p:txBody>
          <a:bodyPr wrap="square" rtlCol="0">
            <a:spAutoFit/>
          </a:bodyPr>
          <a:lstStyle/>
          <a:p>
            <a:r>
              <a:rPr lang="en-US" b="1" i="1" dirty="0">
                <a:solidFill>
                  <a:srgbClr val="0070C0"/>
                </a:solidFill>
              </a:rPr>
              <a:t>Quantitative Risk Assessment</a:t>
            </a:r>
          </a:p>
          <a:p>
            <a:endParaRPr lang="en-US" b="1" i="1" dirty="0">
              <a:solidFill>
                <a:srgbClr val="0070C0"/>
              </a:solidFill>
            </a:endParaRPr>
          </a:p>
          <a:p>
            <a:r>
              <a:rPr lang="en-US" dirty="0"/>
              <a:t>Loss calculation steps: </a:t>
            </a:r>
          </a:p>
          <a:p>
            <a:pPr marL="342900" indent="-342900">
              <a:buAutoNum type="arabicPeriod"/>
            </a:pPr>
            <a:r>
              <a:rPr lang="en-US" dirty="0"/>
              <a:t>Determine the asset value (AV)</a:t>
            </a:r>
          </a:p>
          <a:p>
            <a:pPr marL="342900" indent="-342900">
              <a:buAutoNum type="arabicPeriod"/>
            </a:pPr>
            <a:r>
              <a:rPr lang="en-US" dirty="0"/>
              <a:t>Identify threats to the asset</a:t>
            </a:r>
          </a:p>
          <a:p>
            <a:pPr marL="342900" indent="-342900">
              <a:buAutoNum type="arabicPeriod"/>
            </a:pPr>
            <a:r>
              <a:rPr lang="en-US" dirty="0"/>
              <a:t>Determine the exposure factor (EF)</a:t>
            </a:r>
          </a:p>
          <a:p>
            <a:pPr marL="342900" indent="-342900">
              <a:buAutoNum type="arabicPeriod"/>
            </a:pPr>
            <a:r>
              <a:rPr lang="en-US" dirty="0"/>
              <a:t>Calculate the Single Loss Expectancy (SLE)</a:t>
            </a:r>
          </a:p>
          <a:p>
            <a:pPr marL="342900" indent="-342900">
              <a:buAutoNum type="arabicPeriod"/>
            </a:pPr>
            <a:r>
              <a:rPr lang="en-US" dirty="0"/>
              <a:t>Calculate the annualized rate of occurrence (ARO)</a:t>
            </a:r>
          </a:p>
          <a:p>
            <a:pPr marL="342900" indent="-342900">
              <a:buAutoNum type="arabicPeriod"/>
            </a:pPr>
            <a:r>
              <a:rPr lang="en-US" dirty="0"/>
              <a:t>Calculate the annualized loss expectancy (ALE). </a:t>
            </a:r>
          </a:p>
        </p:txBody>
      </p:sp>
      <p:sp>
        <p:nvSpPr>
          <p:cNvPr id="5" name="TextBox 4"/>
          <p:cNvSpPr txBox="1"/>
          <p:nvPr/>
        </p:nvSpPr>
        <p:spPr>
          <a:xfrm>
            <a:off x="7131648" y="1863173"/>
            <a:ext cx="4076542" cy="2893100"/>
          </a:xfrm>
          <a:prstGeom prst="rect">
            <a:avLst/>
          </a:prstGeom>
          <a:noFill/>
        </p:spPr>
        <p:txBody>
          <a:bodyPr wrap="square" rtlCol="0">
            <a:spAutoFit/>
          </a:bodyPr>
          <a:lstStyle/>
          <a:p>
            <a:r>
              <a:rPr lang="en-US" b="1" i="1" dirty="0">
                <a:solidFill>
                  <a:srgbClr val="0070C0"/>
                </a:solidFill>
              </a:rPr>
              <a:t>Quantitative Risk Assessment</a:t>
            </a:r>
          </a:p>
          <a:p>
            <a:endParaRPr lang="en-US" dirty="0"/>
          </a:p>
          <a:p>
            <a:r>
              <a:rPr lang="en-US" dirty="0"/>
              <a:t>Formulas: </a:t>
            </a:r>
          </a:p>
          <a:p>
            <a:endParaRPr lang="en-US" dirty="0"/>
          </a:p>
          <a:p>
            <a:r>
              <a:rPr lang="en-US" b="1" dirty="0"/>
              <a:t>SLE = AV x EF</a:t>
            </a:r>
          </a:p>
          <a:p>
            <a:endParaRPr lang="en-US" dirty="0"/>
          </a:p>
          <a:p>
            <a:r>
              <a:rPr lang="en-US" dirty="0"/>
              <a:t>And </a:t>
            </a:r>
          </a:p>
          <a:p>
            <a:endParaRPr lang="en-US" dirty="0"/>
          </a:p>
          <a:p>
            <a:r>
              <a:rPr lang="en-US" b="1" dirty="0"/>
              <a:t>ALE = SLE x ARO </a:t>
            </a:r>
          </a:p>
          <a:p>
            <a:endParaRPr lang="en-US" dirty="0"/>
          </a:p>
        </p:txBody>
      </p:sp>
      <p:sp>
        <p:nvSpPr>
          <p:cNvPr id="6"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7"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9" name="Rectangle 8"/>
          <p:cNvSpPr/>
          <p:nvPr/>
        </p:nvSpPr>
        <p:spPr>
          <a:xfrm>
            <a:off x="538066" y="870978"/>
            <a:ext cx="1107886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The Risk Assessment Process </a:t>
            </a:r>
            <a:endParaRPr lang="en-US" sz="2000" i="1" dirty="0"/>
          </a:p>
        </p:txBody>
      </p:sp>
    </p:spTree>
    <p:extLst>
      <p:ext uri="{BB962C8B-B14F-4D97-AF65-F5344CB8AC3E}">
        <p14:creationId xmlns:p14="http://schemas.microsoft.com/office/powerpoint/2010/main" val="1163962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7365" y="1319215"/>
            <a:ext cx="6094301" cy="4832092"/>
          </a:xfrm>
          <a:prstGeom prst="rect">
            <a:avLst/>
          </a:prstGeom>
          <a:noFill/>
        </p:spPr>
        <p:txBody>
          <a:bodyPr wrap="square" rtlCol="0">
            <a:spAutoFit/>
          </a:bodyPr>
          <a:lstStyle/>
          <a:p>
            <a:pPr algn="ctr"/>
            <a:r>
              <a:rPr lang="en-US" sz="2000" b="1" i="1" dirty="0">
                <a:solidFill>
                  <a:srgbClr val="0070C0"/>
                </a:solidFill>
              </a:rPr>
              <a:t>Qualitative Analysis</a:t>
            </a:r>
          </a:p>
          <a:p>
            <a:pPr algn="ctr"/>
            <a:r>
              <a:rPr lang="en-US" b="1" i="1" dirty="0"/>
              <a:t>Opinion based and subjective. </a:t>
            </a:r>
          </a:p>
          <a:p>
            <a:r>
              <a:rPr lang="en-US" dirty="0"/>
              <a:t>Scenario based risk analysis. Does not assign dollar values to the risk of potential threats. Assessment ranks the potential of a threat and the sensitivity of assets by a scale of: </a:t>
            </a:r>
            <a:r>
              <a:rPr lang="en-US" b="1" dirty="0"/>
              <a:t>low, medium or high</a:t>
            </a:r>
            <a:r>
              <a:rPr lang="en-US" dirty="0"/>
              <a:t>. Answers the question: What is the potential impact on confidentiality, integrity, and availability of the threat? </a:t>
            </a:r>
          </a:p>
          <a:p>
            <a:endParaRPr lang="en-US" dirty="0"/>
          </a:p>
          <a:p>
            <a:r>
              <a:rPr lang="en-US" b="1" dirty="0"/>
              <a:t>Low</a:t>
            </a:r>
            <a:r>
              <a:rPr lang="en-US" dirty="0"/>
              <a:t> – Minor inconvenience; can be tolerated for a short period of time, will not result in any financial loss. (Also Very Low)</a:t>
            </a:r>
          </a:p>
          <a:p>
            <a:r>
              <a:rPr lang="en-US" b="1" dirty="0"/>
              <a:t>Medium</a:t>
            </a:r>
            <a:r>
              <a:rPr lang="en-US" dirty="0"/>
              <a:t> – Can result in damage to the organization, cost a moderate amount of money and result in negative publicity. </a:t>
            </a:r>
          </a:p>
          <a:p>
            <a:r>
              <a:rPr lang="en-US" b="1" dirty="0"/>
              <a:t>High</a:t>
            </a:r>
            <a:r>
              <a:rPr lang="en-US" dirty="0"/>
              <a:t> – Loss of reputation, may result in legal action or fines, cause significant revenue loss. (Also Very High) </a:t>
            </a:r>
          </a:p>
        </p:txBody>
      </p:sp>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391" y="1815418"/>
            <a:ext cx="4803564" cy="3606437"/>
          </a:xfrm>
          <a:prstGeom prst="rect">
            <a:avLst/>
          </a:prstGeom>
        </p:spPr>
      </p:pic>
      <p:sp>
        <p:nvSpPr>
          <p:cNvPr id="9" name="Rectangle 8"/>
          <p:cNvSpPr/>
          <p:nvPr/>
        </p:nvSpPr>
        <p:spPr>
          <a:xfrm>
            <a:off x="439936" y="804156"/>
            <a:ext cx="1107886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The Risk Assessment Process </a:t>
            </a:r>
            <a:endParaRPr lang="en-US" sz="2000" i="1" dirty="0"/>
          </a:p>
        </p:txBody>
      </p:sp>
    </p:spTree>
    <p:extLst>
      <p:ext uri="{BB962C8B-B14F-4D97-AF65-F5344CB8AC3E}">
        <p14:creationId xmlns:p14="http://schemas.microsoft.com/office/powerpoint/2010/main" val="3309116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804" y="1273648"/>
            <a:ext cx="11212434" cy="5355312"/>
          </a:xfrm>
          <a:prstGeom prst="rect">
            <a:avLst/>
          </a:prstGeom>
          <a:noFill/>
        </p:spPr>
        <p:txBody>
          <a:bodyPr wrap="square" rtlCol="0">
            <a:spAutoFit/>
          </a:bodyPr>
          <a:lstStyle/>
          <a:p>
            <a:pPr algn="ctr"/>
            <a:r>
              <a:rPr lang="en-US" b="1" u="sng" dirty="0">
                <a:solidFill>
                  <a:srgbClr val="0070C0"/>
                </a:solidFill>
              </a:rPr>
              <a:t>Measuring Risk Terms  </a:t>
            </a:r>
          </a:p>
          <a:p>
            <a:endParaRPr lang="en-US" b="1" dirty="0"/>
          </a:p>
          <a:p>
            <a:r>
              <a:rPr lang="en-US" b="1" dirty="0"/>
              <a:t>MTBF </a:t>
            </a:r>
            <a:r>
              <a:rPr lang="en-US" dirty="0"/>
              <a:t>– </a:t>
            </a:r>
            <a:r>
              <a:rPr lang="en-US" i="1" dirty="0"/>
              <a:t>Mean time between failures</a:t>
            </a:r>
            <a:r>
              <a:rPr lang="en-US" dirty="0"/>
              <a:t> indicates the component’s anticipated lifetime. The time that something is expected to last, like an air conditioning system’s lifetime expectancy may only be 7 years before it will be expected to fail and cause disruption in the business. </a:t>
            </a:r>
          </a:p>
          <a:p>
            <a:endParaRPr lang="en-US" dirty="0"/>
          </a:p>
          <a:p>
            <a:r>
              <a:rPr lang="en-US" b="1" dirty="0"/>
              <a:t>MTTF </a:t>
            </a:r>
            <a:r>
              <a:rPr lang="en-US" dirty="0"/>
              <a:t>– </a:t>
            </a:r>
            <a:r>
              <a:rPr lang="en-US" i="1" dirty="0"/>
              <a:t>Mean time to failure </a:t>
            </a:r>
            <a:r>
              <a:rPr lang="en-US" dirty="0"/>
              <a:t>indicates</a:t>
            </a:r>
            <a:r>
              <a:rPr lang="en-US" i="1" dirty="0"/>
              <a:t> </a:t>
            </a:r>
            <a:r>
              <a:rPr lang="en-US" dirty="0"/>
              <a:t>the average time to failure of a non-repairable system. Maintenance and repair does not apply to this system, and when this system fails, it can only be replaced.  </a:t>
            </a:r>
          </a:p>
          <a:p>
            <a:endParaRPr lang="en-US" dirty="0"/>
          </a:p>
          <a:p>
            <a:r>
              <a:rPr lang="en-US" b="1" dirty="0"/>
              <a:t>MTTR </a:t>
            </a:r>
            <a:r>
              <a:rPr lang="en-US" dirty="0"/>
              <a:t>– </a:t>
            </a:r>
            <a:r>
              <a:rPr lang="en-US" i="1" dirty="0"/>
              <a:t>Mean time to restore </a:t>
            </a:r>
            <a:r>
              <a:rPr lang="en-US" dirty="0"/>
              <a:t>measures how long it takes to repair a system once a failure has occurred. This time is downtime for the component, and the risks to the organization should be determined by this downtime. </a:t>
            </a:r>
          </a:p>
          <a:p>
            <a:endParaRPr lang="en-US" dirty="0"/>
          </a:p>
          <a:p>
            <a:r>
              <a:rPr lang="en-US" b="1" dirty="0"/>
              <a:t>RTO</a:t>
            </a:r>
            <a:r>
              <a:rPr lang="en-US" dirty="0"/>
              <a:t> – </a:t>
            </a:r>
            <a:r>
              <a:rPr lang="en-US" i="1" dirty="0"/>
              <a:t>Recovery Time Objective </a:t>
            </a:r>
            <a:r>
              <a:rPr lang="en-US" dirty="0"/>
              <a:t>is the maximum amount of time that a process or service is allowed to be down and the resultant affect on the organization is considered acceptable. </a:t>
            </a:r>
          </a:p>
          <a:p>
            <a:endParaRPr lang="en-US" dirty="0"/>
          </a:p>
          <a:p>
            <a:r>
              <a:rPr lang="en-US" b="1" dirty="0"/>
              <a:t>RPO</a:t>
            </a:r>
            <a:r>
              <a:rPr lang="en-US" dirty="0"/>
              <a:t> – </a:t>
            </a:r>
            <a:r>
              <a:rPr lang="en-US" i="1" dirty="0"/>
              <a:t>Recovery Point Objective </a:t>
            </a:r>
            <a:r>
              <a:rPr lang="en-US" dirty="0"/>
              <a:t> defines the point to which the system is expected to be recovered. For database downtime, or data loss, it may be acceptable to recover to the point where data was 1 day ago, or the RPO could be 5 minutes of data loss. </a:t>
            </a:r>
          </a:p>
        </p:txBody>
      </p:sp>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8" name="Rectangle 7"/>
          <p:cNvSpPr/>
          <p:nvPr/>
        </p:nvSpPr>
        <p:spPr>
          <a:xfrm>
            <a:off x="341804" y="804156"/>
            <a:ext cx="1107886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The Risk Assessment Process </a:t>
            </a:r>
            <a:endParaRPr lang="en-US" sz="2000" i="1" dirty="0"/>
          </a:p>
        </p:txBody>
      </p:sp>
    </p:spTree>
    <p:extLst>
      <p:ext uri="{BB962C8B-B14F-4D97-AF65-F5344CB8AC3E}">
        <p14:creationId xmlns:p14="http://schemas.microsoft.com/office/powerpoint/2010/main" val="3502863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7680" y="850699"/>
            <a:ext cx="11147850" cy="5663089"/>
          </a:xfrm>
          <a:prstGeom prst="rect">
            <a:avLst/>
          </a:prstGeom>
          <a:noFill/>
        </p:spPr>
        <p:txBody>
          <a:bodyPr wrap="square" rtlCol="0">
            <a:spAutoFit/>
          </a:bodyPr>
          <a:lstStyle/>
          <a:p>
            <a:r>
              <a:rPr lang="en-US" sz="2000" b="1" i="1" dirty="0">
                <a:solidFill>
                  <a:srgbClr val="0070C0"/>
                </a:solidFill>
              </a:rPr>
              <a:t>Terminology </a:t>
            </a:r>
          </a:p>
          <a:p>
            <a:endParaRPr lang="en-US" sz="1600" b="1" i="1" dirty="0"/>
          </a:p>
          <a:p>
            <a:r>
              <a:rPr lang="en-US" b="1" i="1" dirty="0"/>
              <a:t>Asset </a:t>
            </a:r>
            <a:r>
              <a:rPr lang="en-US" dirty="0"/>
              <a:t>– An item of value.  Such as data, hardware, software, or physical property. </a:t>
            </a:r>
          </a:p>
          <a:p>
            <a:endParaRPr lang="en-US" dirty="0"/>
          </a:p>
          <a:p>
            <a:r>
              <a:rPr lang="en-US" b="1" i="1" dirty="0"/>
              <a:t>Risk </a:t>
            </a:r>
            <a:r>
              <a:rPr lang="en-US" dirty="0"/>
              <a:t>–  The probability or likelihood of the occurrence or realization of a threat, either accidentally or intentionally leaving a system or asset vulnerable and the impact of this occurring.  </a:t>
            </a:r>
          </a:p>
          <a:p>
            <a:endParaRPr lang="en-US" dirty="0"/>
          </a:p>
          <a:p>
            <a:r>
              <a:rPr lang="en-US" b="1" i="1" dirty="0"/>
              <a:t>Vulnerability </a:t>
            </a:r>
            <a:r>
              <a:rPr lang="en-US" dirty="0"/>
              <a:t>–  A weakness in hardware, software, or components that may be exploited in order for a threat to destroy, damage, or compromise an asset. </a:t>
            </a:r>
          </a:p>
          <a:p>
            <a:endParaRPr lang="en-US" b="1" i="1" dirty="0"/>
          </a:p>
          <a:p>
            <a:r>
              <a:rPr lang="en-US" b="1" i="1" dirty="0"/>
              <a:t>Threat </a:t>
            </a:r>
            <a:r>
              <a:rPr lang="en-US" dirty="0"/>
              <a:t>–  Any agent, condition, or circumstance that could potentially cause harm, loss, damage, or compromise to an organizations physical or IT assets or data assets. </a:t>
            </a:r>
          </a:p>
          <a:p>
            <a:endParaRPr lang="en-US" b="1" i="1" dirty="0"/>
          </a:p>
          <a:p>
            <a:r>
              <a:rPr lang="en-US" b="1" i="1" dirty="0"/>
              <a:t>Motivation </a:t>
            </a:r>
            <a:r>
              <a:rPr lang="en-US" dirty="0"/>
              <a:t>–  The driving force behind a threat activity. </a:t>
            </a:r>
          </a:p>
          <a:p>
            <a:r>
              <a:rPr lang="en-US" dirty="0"/>
              <a:t> </a:t>
            </a:r>
          </a:p>
          <a:p>
            <a:r>
              <a:rPr lang="en-US" b="1" i="1" dirty="0"/>
              <a:t>Risk Source </a:t>
            </a:r>
            <a:r>
              <a:rPr lang="en-US" dirty="0"/>
              <a:t>–  Can be internal or external. Internal risk can be a disgruntled employee or a failed hard drive. External risks include natural disasters, floods, strikes, protests, storms, etc. </a:t>
            </a:r>
          </a:p>
          <a:p>
            <a:endParaRPr lang="en-US" dirty="0"/>
          </a:p>
          <a:p>
            <a:r>
              <a:rPr lang="en-US" b="1" i="1" dirty="0"/>
              <a:t>BIA </a:t>
            </a:r>
            <a:r>
              <a:rPr lang="en-US" dirty="0"/>
              <a:t>– Business Impact Analysis. A thoughtful study of the possible impact of a disruption of an organizations’ business critical resources. </a:t>
            </a:r>
          </a:p>
        </p:txBody>
      </p:sp>
      <p:sp>
        <p:nvSpPr>
          <p:cNvPr id="7" name="Rectangle 2"/>
          <p:cNvSpPr txBox="1">
            <a:spLocks noChangeArrowheads="1"/>
          </p:cNvSpPr>
          <p:nvPr/>
        </p:nvSpPr>
        <p:spPr bwMode="auto">
          <a:xfrm>
            <a:off x="588452" y="486528"/>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2"/>
          <p:cNvSpPr txBox="1">
            <a:spLocks noChangeArrowheads="1"/>
          </p:cNvSpPr>
          <p:nvPr/>
        </p:nvSpPr>
        <p:spPr bwMode="auto">
          <a:xfrm>
            <a:off x="556664" y="486528"/>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a:solidFill>
                  <a:srgbClr val="0070C0"/>
                </a:solidFill>
                <a:latin typeface="Times New Roman" panose="02020603050405020304" pitchFamily="18" charset="0"/>
                <a:cs typeface="Times New Roman" panose="02020603050405020304" pitchFamily="18" charset="0"/>
              </a:rPr>
              <a:t>Session 12</a:t>
            </a:r>
            <a:endParaRPr lang="en-US" kern="0" dirty="0">
              <a:solidFill>
                <a:srgbClr val="0070C0"/>
              </a:solidFill>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124547C6-6F3D-446D-ABF8-A5FBDBD960F6}"/>
              </a:ext>
            </a:extLst>
          </p:cNvPr>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cs typeface="Times New Roman" panose="02020603050405020304" pitchFamily="18" charset="0"/>
              </a:rPr>
              <a:t>Risk Management, Security Policies, and Standards</a:t>
            </a:r>
          </a:p>
        </p:txBody>
      </p:sp>
    </p:spTree>
    <p:extLst>
      <p:ext uri="{BB962C8B-B14F-4D97-AF65-F5344CB8AC3E}">
        <p14:creationId xmlns:p14="http://schemas.microsoft.com/office/powerpoint/2010/main" val="26190346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4654" y="819545"/>
            <a:ext cx="4870139" cy="369332"/>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Business Impact Analysis (BIA) </a:t>
            </a:r>
            <a:endParaRPr lang="en-US" sz="2000" i="1" dirty="0"/>
          </a:p>
        </p:txBody>
      </p:sp>
      <p:sp>
        <p:nvSpPr>
          <p:cNvPr id="3" name="TextBox 2"/>
          <p:cNvSpPr txBox="1"/>
          <p:nvPr/>
        </p:nvSpPr>
        <p:spPr>
          <a:xfrm>
            <a:off x="462661" y="2172058"/>
            <a:ext cx="7022037" cy="4031873"/>
          </a:xfrm>
          <a:prstGeom prst="rect">
            <a:avLst/>
          </a:prstGeom>
          <a:noFill/>
        </p:spPr>
        <p:txBody>
          <a:bodyPr wrap="square" rtlCol="0">
            <a:spAutoFit/>
          </a:bodyPr>
          <a:lstStyle/>
          <a:p>
            <a:pPr marL="342900" indent="-342900">
              <a:buAutoNum type="arabicPeriod"/>
            </a:pPr>
            <a:r>
              <a:rPr lang="en-US" sz="1600" b="1" i="1" dirty="0"/>
              <a:t>Identify Critical Functions </a:t>
            </a:r>
          </a:p>
          <a:p>
            <a:r>
              <a:rPr lang="en-US" sz="1600" b="1" i="1" dirty="0"/>
              <a:t>      </a:t>
            </a:r>
            <a:r>
              <a:rPr lang="en-US" sz="1600" dirty="0"/>
              <a:t>Identify the functions necessary to continue operations until full service</a:t>
            </a:r>
          </a:p>
          <a:p>
            <a:r>
              <a:rPr lang="en-US" sz="1600" dirty="0"/>
              <a:t>      can be restored. </a:t>
            </a:r>
            <a:endParaRPr lang="en-US" sz="1600" b="1" i="1" dirty="0"/>
          </a:p>
          <a:p>
            <a:pPr marL="342900" indent="-342900">
              <a:buAutoNum type="arabicPeriod"/>
            </a:pPr>
            <a:endParaRPr lang="en-US" sz="1600" b="1" i="1" dirty="0"/>
          </a:p>
          <a:p>
            <a:r>
              <a:rPr lang="en-US" sz="1600" b="1" i="1" dirty="0"/>
              <a:t>2.   Prioritize Critical Business Functions</a:t>
            </a:r>
          </a:p>
          <a:p>
            <a:r>
              <a:rPr lang="en-US" sz="1600" b="1" i="1" dirty="0"/>
              <a:t>      </a:t>
            </a:r>
            <a:r>
              <a:rPr lang="en-US" sz="1600" dirty="0"/>
              <a:t>Prioritize business operations as mission-critical or non-essential </a:t>
            </a:r>
          </a:p>
          <a:p>
            <a:r>
              <a:rPr lang="en-US" sz="1600" dirty="0"/>
              <a:t>      functions. </a:t>
            </a:r>
            <a:endParaRPr lang="en-US" sz="1600" b="1" i="1" dirty="0"/>
          </a:p>
          <a:p>
            <a:pPr marL="342900" indent="-342900">
              <a:buAutoNum type="arabicPeriod"/>
            </a:pPr>
            <a:endParaRPr lang="en-US" sz="1600" b="1" i="1" dirty="0"/>
          </a:p>
          <a:p>
            <a:pPr marL="342900" indent="-342900">
              <a:buAutoNum type="arabicPeriod" startAt="3"/>
            </a:pPr>
            <a:r>
              <a:rPr lang="en-US" sz="1600" b="1" i="1" dirty="0"/>
              <a:t>Calculate Timeframe for Critical Systems Loss</a:t>
            </a:r>
          </a:p>
          <a:p>
            <a:r>
              <a:rPr lang="en-US" sz="1600" b="1" i="1" dirty="0"/>
              <a:t>       </a:t>
            </a:r>
            <a:r>
              <a:rPr lang="en-US" sz="1600" dirty="0"/>
              <a:t>Determine the length of time the organization can survive without </a:t>
            </a:r>
          </a:p>
          <a:p>
            <a:r>
              <a:rPr lang="en-US" sz="1600" dirty="0"/>
              <a:t>       critical functions. Impacts are determined based on variables such as:</a:t>
            </a:r>
          </a:p>
          <a:p>
            <a:r>
              <a:rPr lang="en-US" sz="1600" dirty="0"/>
              <a:t>       Life, Property, Safety, Finance, Reputation</a:t>
            </a:r>
          </a:p>
          <a:p>
            <a:endParaRPr lang="en-US" sz="1600" b="1" i="1" dirty="0"/>
          </a:p>
          <a:p>
            <a:r>
              <a:rPr lang="en-US" sz="1600" b="1" i="1" dirty="0"/>
              <a:t>4.   Estimate Tangible and Intangible Impact on the Organization </a:t>
            </a:r>
          </a:p>
          <a:p>
            <a:r>
              <a:rPr lang="en-US" sz="1600" b="1" i="1" dirty="0"/>
              <a:t>      </a:t>
            </a:r>
            <a:r>
              <a:rPr lang="en-US" sz="1600" dirty="0"/>
              <a:t>Estimate the losses for an event as tangible costs, and intangible</a:t>
            </a:r>
          </a:p>
          <a:p>
            <a:r>
              <a:rPr lang="en-US" sz="1600" dirty="0"/>
              <a:t>      impacts on the organization. </a:t>
            </a:r>
            <a:endParaRPr lang="en-US" dirty="0"/>
          </a:p>
        </p:txBody>
      </p:sp>
      <p:sp>
        <p:nvSpPr>
          <p:cNvPr id="4" name="TextBox 3"/>
          <p:cNvSpPr txBox="1"/>
          <p:nvPr/>
        </p:nvSpPr>
        <p:spPr>
          <a:xfrm>
            <a:off x="2220769" y="1171616"/>
            <a:ext cx="7494173" cy="584775"/>
          </a:xfrm>
          <a:prstGeom prst="rect">
            <a:avLst/>
          </a:prstGeom>
          <a:noFill/>
        </p:spPr>
        <p:txBody>
          <a:bodyPr wrap="square" rtlCol="0">
            <a:spAutoFit/>
          </a:bodyPr>
          <a:lstStyle/>
          <a:p>
            <a:pPr algn="ctr"/>
            <a:r>
              <a:rPr lang="en-US" sz="1600" b="1" dirty="0"/>
              <a:t>Identify the impact of a disruption on mission-critical systems, essential to core business functionality, and define impact and recovery plans. </a:t>
            </a:r>
          </a:p>
        </p:txBody>
      </p:sp>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4698" y="2246502"/>
            <a:ext cx="4163582" cy="3469652"/>
          </a:xfrm>
          <a:prstGeom prst="rect">
            <a:avLst/>
          </a:prstGeom>
        </p:spPr>
      </p:pic>
      <p:sp>
        <p:nvSpPr>
          <p:cNvPr id="9" name="TextBox 8"/>
          <p:cNvSpPr txBox="1"/>
          <p:nvPr/>
        </p:nvSpPr>
        <p:spPr>
          <a:xfrm>
            <a:off x="7648574" y="5759845"/>
            <a:ext cx="3977657" cy="584775"/>
          </a:xfrm>
          <a:prstGeom prst="rect">
            <a:avLst/>
          </a:prstGeom>
          <a:noFill/>
        </p:spPr>
        <p:txBody>
          <a:bodyPr wrap="square" rtlCol="0">
            <a:spAutoFit/>
          </a:bodyPr>
          <a:lstStyle/>
          <a:p>
            <a:pPr algn="ctr"/>
            <a:r>
              <a:rPr lang="en-US" sz="1600" b="1" dirty="0"/>
              <a:t>BIA Metrics:  MTD, RPO, RTO, MTBF, MTTR</a:t>
            </a:r>
          </a:p>
        </p:txBody>
      </p:sp>
      <p:sp>
        <p:nvSpPr>
          <p:cNvPr id="10" name="TextBox 9"/>
          <p:cNvSpPr txBox="1"/>
          <p:nvPr/>
        </p:nvSpPr>
        <p:spPr>
          <a:xfrm>
            <a:off x="7906827" y="1972006"/>
            <a:ext cx="3461149" cy="584775"/>
          </a:xfrm>
          <a:prstGeom prst="rect">
            <a:avLst/>
          </a:prstGeom>
          <a:noFill/>
        </p:spPr>
        <p:txBody>
          <a:bodyPr wrap="square" rtlCol="0">
            <a:spAutoFit/>
          </a:bodyPr>
          <a:lstStyle/>
          <a:p>
            <a:pPr algn="ctr"/>
            <a:r>
              <a:rPr lang="en-US" sz="1600" b="1" dirty="0"/>
              <a:t>Comparing Risk Analysis to Business Impact Analysis</a:t>
            </a:r>
          </a:p>
        </p:txBody>
      </p:sp>
    </p:spTree>
    <p:extLst>
      <p:ext uri="{BB962C8B-B14F-4D97-AF65-F5344CB8AC3E}">
        <p14:creationId xmlns:p14="http://schemas.microsoft.com/office/powerpoint/2010/main" val="3880005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3785" y="1673366"/>
            <a:ext cx="10286024" cy="3693319"/>
          </a:xfrm>
          <a:prstGeom prst="rect">
            <a:avLst/>
          </a:prstGeom>
          <a:noFill/>
        </p:spPr>
        <p:txBody>
          <a:bodyPr wrap="square" rtlCol="0">
            <a:spAutoFit/>
          </a:bodyPr>
          <a:lstStyle/>
          <a:p>
            <a:r>
              <a:rPr lang="en-US" b="1" i="1" dirty="0">
                <a:solidFill>
                  <a:srgbClr val="0070C0"/>
                </a:solidFill>
              </a:rPr>
              <a:t>Best Practices for Risk Assessments </a:t>
            </a:r>
          </a:p>
          <a:p>
            <a:endParaRPr lang="en-US" dirty="0"/>
          </a:p>
          <a:p>
            <a:pPr marL="285750" indent="-285750">
              <a:buFont typeface="Arial" panose="020B0604020202020204" pitchFamily="34" charset="0"/>
              <a:buChar char="•"/>
            </a:pPr>
            <a:r>
              <a:rPr lang="en-US" dirty="0"/>
              <a:t>Create a risk assessment policy</a:t>
            </a:r>
          </a:p>
          <a:p>
            <a:pPr marL="285750" indent="-285750">
              <a:buFont typeface="Arial" panose="020B0604020202020204" pitchFamily="34" charset="0"/>
              <a:buChar char="•"/>
            </a:pPr>
            <a:r>
              <a:rPr lang="en-US" dirty="0"/>
              <a:t>Inventory and maintain a database of IT infrastructure components and IT assets. </a:t>
            </a:r>
          </a:p>
          <a:p>
            <a:pPr marL="285750" indent="-285750">
              <a:buFont typeface="Arial" panose="020B0604020202020204" pitchFamily="34" charset="0"/>
              <a:buChar char="•"/>
            </a:pPr>
            <a:r>
              <a:rPr lang="en-US" dirty="0"/>
              <a:t>Define risk assessment goals and objectives in line with organization goals.</a:t>
            </a:r>
          </a:p>
          <a:p>
            <a:pPr marL="285750" indent="-285750">
              <a:buFont typeface="Arial" panose="020B0604020202020204" pitchFamily="34" charset="0"/>
              <a:buChar char="•"/>
            </a:pPr>
            <a:r>
              <a:rPr lang="en-US" dirty="0"/>
              <a:t>Identify a consistent risk assessment methodology and approach</a:t>
            </a:r>
          </a:p>
          <a:p>
            <a:pPr marL="285750" indent="-285750">
              <a:buFont typeface="Arial" panose="020B0604020202020204" pitchFamily="34" charset="0"/>
              <a:buChar char="•"/>
            </a:pPr>
            <a:r>
              <a:rPr lang="en-US" dirty="0"/>
              <a:t>Conduct an asset valuation or asset criticality valuation</a:t>
            </a:r>
          </a:p>
          <a:p>
            <a:pPr marL="285750" indent="-285750">
              <a:buFont typeface="Arial" panose="020B0604020202020204" pitchFamily="34" charset="0"/>
              <a:buChar char="•"/>
            </a:pPr>
            <a:r>
              <a:rPr lang="en-US" dirty="0"/>
              <a:t>Limit the scope of the risk assessment by identifying and categorizing IT infrastructure</a:t>
            </a:r>
          </a:p>
          <a:p>
            <a:pPr marL="285750" indent="-285750">
              <a:buFont typeface="Arial" panose="020B0604020202020204" pitchFamily="34" charset="0"/>
              <a:buChar char="•"/>
            </a:pPr>
            <a:r>
              <a:rPr lang="en-US" dirty="0"/>
              <a:t>Understand and evaluate risks, threats, and vulnerabilities to the IT infrastructure</a:t>
            </a:r>
          </a:p>
          <a:p>
            <a:pPr marL="285750" indent="-285750">
              <a:buFont typeface="Arial" panose="020B0604020202020204" pitchFamily="34" charset="0"/>
              <a:buChar char="•"/>
            </a:pPr>
            <a:r>
              <a:rPr lang="en-US" dirty="0"/>
              <a:t>Define a consistent standard for securing the organizations IT infrastructure</a:t>
            </a:r>
          </a:p>
          <a:p>
            <a:pPr marL="285750" indent="-285750">
              <a:buFont typeface="Arial" panose="020B0604020202020204" pitchFamily="34" charset="0"/>
              <a:buChar char="•"/>
            </a:pPr>
            <a:r>
              <a:rPr lang="en-US" dirty="0"/>
              <a:t>Create a Business Continuity Plan in the case of a disaster or emergency</a:t>
            </a:r>
          </a:p>
          <a:p>
            <a:pPr marL="285750" indent="-285750">
              <a:buFont typeface="Arial" panose="020B0604020202020204" pitchFamily="34" charset="0"/>
              <a:buChar char="•"/>
            </a:pPr>
            <a:r>
              <a:rPr lang="en-US" dirty="0"/>
              <a:t>Perform the risk and vulnerability assessment by defined standards</a:t>
            </a:r>
          </a:p>
          <a:p>
            <a:r>
              <a:rPr lang="en-US" dirty="0"/>
              <a:t> </a:t>
            </a:r>
          </a:p>
        </p:txBody>
      </p:sp>
      <p:sp>
        <p:nvSpPr>
          <p:cNvPr id="4"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5"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7" name="Rectangle 6"/>
          <p:cNvSpPr/>
          <p:nvPr/>
        </p:nvSpPr>
        <p:spPr>
          <a:xfrm>
            <a:off x="407364" y="804156"/>
            <a:ext cx="1107886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The Risk Assessment Process </a:t>
            </a:r>
            <a:endParaRPr lang="en-US" sz="2000" i="1" dirty="0"/>
          </a:p>
        </p:txBody>
      </p:sp>
    </p:spTree>
    <p:extLst>
      <p:ext uri="{BB962C8B-B14F-4D97-AF65-F5344CB8AC3E}">
        <p14:creationId xmlns:p14="http://schemas.microsoft.com/office/powerpoint/2010/main" val="1834421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6637" y="1132422"/>
            <a:ext cx="9515873" cy="3447098"/>
          </a:xfrm>
          <a:prstGeom prst="rect">
            <a:avLst/>
          </a:prstGeom>
          <a:noFill/>
        </p:spPr>
        <p:txBody>
          <a:bodyPr wrap="square" rtlCol="0">
            <a:spAutoFit/>
          </a:bodyPr>
          <a:lstStyle/>
          <a:p>
            <a:pPr algn="ctr"/>
            <a:r>
              <a:rPr lang="en-US" sz="2000" b="1" i="1" dirty="0">
                <a:solidFill>
                  <a:srgbClr val="0070C0"/>
                </a:solidFill>
              </a:rPr>
              <a:t>Risk Analysis Options</a:t>
            </a:r>
          </a:p>
          <a:p>
            <a:endParaRPr lang="en-US" dirty="0"/>
          </a:p>
          <a:p>
            <a:r>
              <a:rPr lang="en-US" dirty="0"/>
              <a:t>Based on the organization's tolerance for risk, and the risk score based on the risk matrix, a response is determined for handling potential risks.  </a:t>
            </a:r>
          </a:p>
          <a:p>
            <a:endParaRPr lang="en-US" dirty="0"/>
          </a:p>
          <a:p>
            <a:r>
              <a:rPr lang="en-US" b="1" dirty="0"/>
              <a:t>Avoid</a:t>
            </a:r>
            <a:r>
              <a:rPr lang="en-US" dirty="0"/>
              <a:t> – To eliminate the practice, or not become involved in the risk activity. </a:t>
            </a:r>
          </a:p>
          <a:p>
            <a:endParaRPr lang="en-US" dirty="0"/>
          </a:p>
          <a:p>
            <a:r>
              <a:rPr lang="en-US" b="1" dirty="0"/>
              <a:t>Accept</a:t>
            </a:r>
            <a:r>
              <a:rPr lang="en-US" dirty="0"/>
              <a:t> – Accept the risk activity, and the potential for any costs to the organization. </a:t>
            </a:r>
          </a:p>
          <a:p>
            <a:endParaRPr lang="en-US" dirty="0"/>
          </a:p>
          <a:p>
            <a:r>
              <a:rPr lang="en-US" b="1" dirty="0"/>
              <a:t>Transfer</a:t>
            </a:r>
            <a:r>
              <a:rPr lang="en-US" dirty="0"/>
              <a:t> – Transfer the risk to a third party. Best practice is to obtain insurance for the risk. </a:t>
            </a:r>
          </a:p>
          <a:p>
            <a:endParaRPr lang="en-US" dirty="0"/>
          </a:p>
          <a:p>
            <a:r>
              <a:rPr lang="en-US" b="1" u="sng" dirty="0"/>
              <a:t>Mitigate</a:t>
            </a:r>
            <a:r>
              <a:rPr lang="en-US" dirty="0"/>
              <a:t> – Implement a control to reduce the risk. Such as a firewall for the network. </a:t>
            </a:r>
          </a:p>
        </p:txBody>
      </p:sp>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Tree>
    <p:extLst>
      <p:ext uri="{BB962C8B-B14F-4D97-AF65-F5344CB8AC3E}">
        <p14:creationId xmlns:p14="http://schemas.microsoft.com/office/powerpoint/2010/main" val="1233254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8" name="Rectangle 7"/>
          <p:cNvSpPr/>
          <p:nvPr/>
        </p:nvSpPr>
        <p:spPr>
          <a:xfrm>
            <a:off x="547365" y="3528000"/>
            <a:ext cx="4989923" cy="1846659"/>
          </a:xfrm>
          <a:prstGeom prst="rect">
            <a:avLst/>
          </a:prstGeom>
        </p:spPr>
        <p:txBody>
          <a:bodyPr wrap="square">
            <a:spAutoFit/>
          </a:bodyPr>
          <a:lstStyle/>
          <a:p>
            <a:pPr algn="ctr"/>
            <a:r>
              <a:rPr lang="en-US" sz="2000" b="1" dirty="0">
                <a:solidFill>
                  <a:srgbClr val="0070C0"/>
                </a:solidFill>
                <a:effectLst/>
                <a:latin typeface="Times New Roman" panose="02020603050405020304" pitchFamily="18" charset="0"/>
                <a:ea typeface="Times New Roman" panose="02020603050405020304" pitchFamily="18" charset="0"/>
              </a:rPr>
              <a:t>Infrastructure-as-a-Service (IaaS) </a:t>
            </a:r>
          </a:p>
          <a:p>
            <a:r>
              <a:rPr lang="en-US" sz="2000" b="1" dirty="0">
                <a:effectLst/>
                <a:latin typeface="Times New Roman" panose="02020603050405020304" pitchFamily="18" charset="0"/>
                <a:ea typeface="Times New Roman" panose="02020603050405020304" pitchFamily="18" charset="0"/>
              </a:rPr>
              <a:t> </a:t>
            </a:r>
            <a:r>
              <a:rPr lang="en-US" dirty="0">
                <a:effectLst/>
                <a:latin typeface="Arial" panose="020B0604020202020204" pitchFamily="34" charset="0"/>
                <a:ea typeface="Times New Roman" panose="02020603050405020304" pitchFamily="18" charset="0"/>
                <a:cs typeface="Arial" panose="020B0604020202020204" pitchFamily="34" charset="0"/>
              </a:rPr>
              <a:t>A cloud solution where you are purchasing infrastructure, virtual machines and other resources as a service to subscribers. </a:t>
            </a:r>
            <a:r>
              <a:rPr lang="en-US" dirty="0">
                <a:latin typeface="Arial" panose="020B0604020202020204" pitchFamily="34" charset="0"/>
                <a:ea typeface="Times New Roman" panose="02020603050405020304" pitchFamily="18" charset="0"/>
                <a:cs typeface="Arial" panose="020B0604020202020204" pitchFamily="34" charset="0"/>
              </a:rPr>
              <a:t>A host server hypervisor runs the virtual machines as guests</a:t>
            </a:r>
            <a:r>
              <a:rPr lang="en-US" sz="2000" dirty="0">
                <a:latin typeface="Arial" panose="020B0604020202020204" pitchFamily="34" charset="0"/>
                <a:ea typeface="Times New Roman" panose="02020603050405020304" pitchFamily="18" charset="0"/>
                <a:cs typeface="Arial" panose="020B0604020202020204" pitchFamily="34" charset="0"/>
              </a:rPr>
              <a:t>. </a:t>
            </a:r>
            <a:endParaRPr lang="en-US" sz="1000" b="1" dirty="0">
              <a:latin typeface="Arial" panose="020B0604020202020204" pitchFamily="34" charset="0"/>
              <a:ea typeface="Times New Roman" panose="02020603050405020304" pitchFamily="18" charset="0"/>
              <a:cs typeface="Arial" panose="020B0604020202020204" pitchFamily="34" charset="0"/>
            </a:endParaRPr>
          </a:p>
        </p:txBody>
      </p:sp>
      <p:sp>
        <p:nvSpPr>
          <p:cNvPr id="9" name="Rectangle 8"/>
          <p:cNvSpPr/>
          <p:nvPr/>
        </p:nvSpPr>
        <p:spPr>
          <a:xfrm>
            <a:off x="6083667" y="3528000"/>
            <a:ext cx="5542564" cy="2339102"/>
          </a:xfrm>
          <a:prstGeom prst="rect">
            <a:avLst/>
          </a:prstGeom>
        </p:spPr>
        <p:txBody>
          <a:bodyPr wrap="square">
            <a:spAutoFit/>
          </a:bodyPr>
          <a:lstStyle/>
          <a:p>
            <a:pPr algn="ctr"/>
            <a:r>
              <a:rPr lang="en-US" sz="2000" b="1" dirty="0">
                <a:solidFill>
                  <a:srgbClr val="0070C0"/>
                </a:solidFill>
                <a:effectLst/>
                <a:latin typeface="Times New Roman" panose="02020603050405020304" pitchFamily="18" charset="0"/>
                <a:ea typeface="Times New Roman" panose="02020603050405020304" pitchFamily="18" charset="0"/>
              </a:rPr>
              <a:t>Software-as-a-Service (SaaS)  </a:t>
            </a:r>
          </a:p>
          <a:p>
            <a:r>
              <a:rPr lang="en-US" dirty="0">
                <a:latin typeface="Arial" panose="020B0604020202020204" pitchFamily="34" charset="0"/>
                <a:ea typeface="Times New Roman" panose="02020603050405020304" pitchFamily="18" charset="0"/>
                <a:cs typeface="Arial" panose="020B0604020202020204" pitchFamily="34" charset="0"/>
              </a:rPr>
              <a:t>The capability provided to the consumer to use the cloud provider’s applications running on a cloud infrastructure. The consumer does not manage or control the underlying cloud infrastructure including networks, servers, operating systems, storage or application capabilities, and with limited user-specific application configuration settings. </a:t>
            </a:r>
          </a:p>
        </p:txBody>
      </p:sp>
      <p:sp>
        <p:nvSpPr>
          <p:cNvPr id="12" name="Rectangle 11"/>
          <p:cNvSpPr/>
          <p:nvPr/>
        </p:nvSpPr>
        <p:spPr>
          <a:xfrm>
            <a:off x="1124042" y="1477191"/>
            <a:ext cx="9848757" cy="1508105"/>
          </a:xfrm>
          <a:prstGeom prst="rect">
            <a:avLst/>
          </a:prstGeom>
        </p:spPr>
        <p:txBody>
          <a:bodyPr wrap="square">
            <a:spAutoFit/>
          </a:bodyPr>
          <a:lstStyle/>
          <a:p>
            <a:pPr algn="ctr"/>
            <a:r>
              <a:rPr lang="en-US" sz="2000" b="1" dirty="0">
                <a:solidFill>
                  <a:srgbClr val="0070C0"/>
                </a:solidFill>
                <a:effectLst/>
                <a:latin typeface="Times New Roman" panose="02020603050405020304" pitchFamily="18" charset="0"/>
                <a:ea typeface="Times New Roman" panose="02020603050405020304" pitchFamily="18" charset="0"/>
              </a:rPr>
              <a:t>Platform-as-a-Service (PaaS)</a:t>
            </a:r>
          </a:p>
          <a:p>
            <a:r>
              <a:rPr lang="en-US" dirty="0">
                <a:latin typeface="Arial" panose="020B0604020202020204" pitchFamily="34" charset="0"/>
                <a:ea typeface="Times New Roman" panose="02020603050405020304" pitchFamily="18" charset="0"/>
                <a:cs typeface="Arial" panose="020B0604020202020204" pitchFamily="34" charset="0"/>
              </a:rPr>
              <a:t>The capability for the consumer to deploy their own applications onto the cloud platform infrastructure, but with no management control over the cloud infrastructure. Including networks, servers, operating systems, or storage. The consumer has control over the deployed applications and possibly configuration settings for the application-hosting environment. </a:t>
            </a:r>
            <a:endParaRPr lang="en-US" dirty="0">
              <a:latin typeface="Arial" panose="020B0604020202020204" pitchFamily="34" charset="0"/>
              <a:cs typeface="Arial" panose="020B0604020202020204" pitchFamily="34" charset="0"/>
            </a:endParaRPr>
          </a:p>
        </p:txBody>
      </p:sp>
      <p:sp>
        <p:nvSpPr>
          <p:cNvPr id="10" name="Rectangle 9"/>
          <p:cNvSpPr/>
          <p:nvPr/>
        </p:nvSpPr>
        <p:spPr>
          <a:xfrm>
            <a:off x="508987" y="827243"/>
            <a:ext cx="1107886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Cloud Computing Risks </a:t>
            </a:r>
            <a:endParaRPr lang="en-US" sz="2000" i="1" dirty="0"/>
          </a:p>
        </p:txBody>
      </p:sp>
    </p:spTree>
    <p:extLst>
      <p:ext uri="{BB962C8B-B14F-4D97-AF65-F5344CB8AC3E}">
        <p14:creationId xmlns:p14="http://schemas.microsoft.com/office/powerpoint/2010/main" val="1838415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7"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10" name="TextBox 9"/>
          <p:cNvSpPr txBox="1"/>
          <p:nvPr/>
        </p:nvSpPr>
        <p:spPr>
          <a:xfrm>
            <a:off x="690101" y="804156"/>
            <a:ext cx="1106956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Risks Associated with Virtualization</a:t>
            </a:r>
            <a:endParaRPr lang="en-US" b="1" dirty="0">
              <a:latin typeface="+mj-lt"/>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8817" y="1615453"/>
            <a:ext cx="2428875" cy="3495675"/>
          </a:xfrm>
          <a:prstGeom prst="rect">
            <a:avLst/>
          </a:prstGeom>
        </p:spPr>
      </p:pic>
      <p:sp>
        <p:nvSpPr>
          <p:cNvPr id="14" name="TextBox 13"/>
          <p:cNvSpPr txBox="1"/>
          <p:nvPr/>
        </p:nvSpPr>
        <p:spPr>
          <a:xfrm>
            <a:off x="547365" y="1615453"/>
            <a:ext cx="7446001" cy="4247317"/>
          </a:xfrm>
          <a:prstGeom prst="rect">
            <a:avLst/>
          </a:prstGeom>
          <a:noFill/>
        </p:spPr>
        <p:txBody>
          <a:bodyPr wrap="square" rtlCol="0">
            <a:spAutoFit/>
          </a:bodyPr>
          <a:lstStyle/>
          <a:p>
            <a:r>
              <a:rPr lang="en-US" b="1" dirty="0">
                <a:latin typeface="+mj-lt"/>
                <a:cs typeface="Times New Roman" panose="02020603050405020304" pitchFamily="18" charset="0"/>
              </a:rPr>
              <a:t>Misconfigured Platforms – </a:t>
            </a:r>
            <a:r>
              <a:rPr lang="en-US" i="1" dirty="0">
                <a:latin typeface="+mj-lt"/>
                <a:cs typeface="Times New Roman" panose="02020603050405020304" pitchFamily="18" charset="0"/>
              </a:rPr>
              <a:t>Virtualization requires additional administrator skills. </a:t>
            </a:r>
          </a:p>
          <a:p>
            <a:endParaRPr lang="en-US" b="1" dirty="0">
              <a:latin typeface="+mj-lt"/>
              <a:cs typeface="Times New Roman" panose="02020603050405020304" pitchFamily="18" charset="0"/>
            </a:endParaRPr>
          </a:p>
          <a:p>
            <a:r>
              <a:rPr lang="en-US" b="1" dirty="0">
                <a:latin typeface="+mj-lt"/>
                <a:cs typeface="Times New Roman" panose="02020603050405020304" pitchFamily="18" charset="0"/>
              </a:rPr>
              <a:t>Live VM Migration – </a:t>
            </a:r>
            <a:r>
              <a:rPr lang="en-US" i="1" dirty="0">
                <a:latin typeface="+mj-lt"/>
                <a:cs typeface="Times New Roman" panose="02020603050405020304" pitchFamily="18" charset="0"/>
              </a:rPr>
              <a:t>During migration, an attacker could attempt a man-in-the-middle attack and sniff the data as it moves over the network. </a:t>
            </a:r>
          </a:p>
          <a:p>
            <a:endParaRPr lang="en-US" b="1" dirty="0">
              <a:latin typeface="+mj-lt"/>
              <a:cs typeface="Times New Roman" panose="02020603050405020304" pitchFamily="18" charset="0"/>
            </a:endParaRPr>
          </a:p>
          <a:p>
            <a:r>
              <a:rPr lang="en-US" b="1" dirty="0">
                <a:latin typeface="+mj-lt"/>
                <a:cs typeface="Times New Roman" panose="02020603050405020304" pitchFamily="18" charset="0"/>
              </a:rPr>
              <a:t>Data Remanence – </a:t>
            </a:r>
            <a:r>
              <a:rPr lang="en-US" i="1" dirty="0">
                <a:latin typeface="+mj-lt"/>
                <a:cs typeface="Times New Roman" panose="02020603050405020304" pitchFamily="18" charset="0"/>
              </a:rPr>
              <a:t>Residual data from previous VMs provisioned and de-provisioned. </a:t>
            </a:r>
          </a:p>
          <a:p>
            <a:endParaRPr lang="en-US" dirty="0">
              <a:latin typeface="+mj-lt"/>
              <a:cs typeface="Times New Roman" panose="02020603050405020304" pitchFamily="18" charset="0"/>
            </a:endParaRPr>
          </a:p>
          <a:p>
            <a:r>
              <a:rPr lang="en-US" b="1" dirty="0">
                <a:latin typeface="+mj-lt"/>
                <a:cs typeface="Times New Roman" panose="02020603050405020304" pitchFamily="18" charset="0"/>
              </a:rPr>
              <a:t>Single Point of Failure </a:t>
            </a:r>
          </a:p>
          <a:p>
            <a:endParaRPr lang="en-US" b="1" dirty="0">
              <a:latin typeface="+mj-lt"/>
              <a:cs typeface="Times New Roman" panose="02020603050405020304" pitchFamily="18" charset="0"/>
            </a:endParaRPr>
          </a:p>
          <a:p>
            <a:r>
              <a:rPr lang="en-US" b="1" dirty="0">
                <a:cs typeface="Times New Roman" panose="02020603050405020304" pitchFamily="18" charset="0"/>
              </a:rPr>
              <a:t>Intermingling Network and Security Controls – </a:t>
            </a:r>
            <a:r>
              <a:rPr lang="en-US" dirty="0">
                <a:cs typeface="Times New Roman" panose="02020603050405020304" pitchFamily="18" charset="0"/>
              </a:rPr>
              <a:t>Could lead to Privilege Elevation and compromise of security. </a:t>
            </a:r>
          </a:p>
          <a:p>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3255562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txBox="1">
            <a:spLocks/>
          </p:cNvSpPr>
          <p:nvPr/>
        </p:nvSpPr>
        <p:spPr>
          <a:xfrm>
            <a:off x="571332" y="434747"/>
            <a:ext cx="11078866" cy="400110"/>
          </a:xfrm>
          <a:prstGeom prst="rect">
            <a:avLst/>
          </a:prstGeom>
        </p:spPr>
        <p:txBody>
          <a:bodyPr wrap="square">
            <a:sp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kern="0" dirty="0">
                <a:latin typeface="Times New Roman" panose="02020603050405020304" pitchFamily="18" charset="0"/>
                <a:ea typeface="Times New Roman" panose="02020603050405020304" pitchFamily="18" charset="0"/>
                <a:cs typeface="Times New Roman" panose="02020603050405020304" pitchFamily="18" charset="0"/>
              </a:rPr>
              <a:t>Incident Response and Forensics </a:t>
            </a:r>
            <a:endParaRPr lang="en-US" sz="2800" i="1" kern="0" dirty="0"/>
          </a:p>
        </p:txBody>
      </p:sp>
      <p:sp>
        <p:nvSpPr>
          <p:cNvPr id="9" name="Rectangle 2"/>
          <p:cNvSpPr txBox="1">
            <a:spLocks noChangeArrowheads="1"/>
          </p:cNvSpPr>
          <p:nvPr/>
        </p:nvSpPr>
        <p:spPr bwMode="auto">
          <a:xfrm>
            <a:off x="539232" y="480421"/>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11</a:t>
            </a:r>
          </a:p>
        </p:txBody>
      </p:sp>
      <p:sp>
        <p:nvSpPr>
          <p:cNvPr id="10" name="Rectangle 2"/>
          <p:cNvSpPr txBox="1">
            <a:spLocks noChangeArrowheads="1"/>
          </p:cNvSpPr>
          <p:nvPr/>
        </p:nvSpPr>
        <p:spPr bwMode="auto">
          <a:xfrm>
            <a:off x="571332" y="507778"/>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1" name="Rectangle 10"/>
          <p:cNvSpPr/>
          <p:nvPr/>
        </p:nvSpPr>
        <p:spPr>
          <a:xfrm>
            <a:off x="4007180" y="1152195"/>
            <a:ext cx="4142969" cy="461665"/>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NEXT STEPS </a:t>
            </a:r>
            <a:endParaRPr lang="en-US" sz="2400" i="1" dirty="0"/>
          </a:p>
        </p:txBody>
      </p:sp>
      <p:sp>
        <p:nvSpPr>
          <p:cNvPr id="7" name="TextBox 6"/>
          <p:cNvSpPr txBox="1"/>
          <p:nvPr/>
        </p:nvSpPr>
        <p:spPr>
          <a:xfrm>
            <a:off x="656493" y="1814758"/>
            <a:ext cx="10879014" cy="4093428"/>
          </a:xfrm>
          <a:prstGeom prst="rect">
            <a:avLst/>
          </a:prstGeom>
          <a:noFill/>
        </p:spPr>
        <p:txBody>
          <a:bodyPr wrap="square" rtlCol="0">
            <a:spAutoFit/>
          </a:bodyPr>
          <a:lstStyle/>
          <a:p>
            <a:pPr algn="ctr"/>
            <a:r>
              <a:rPr lang="en-US" sz="2000" b="1" dirty="0"/>
              <a:t>STUDY!!  STUDY!! STUDY!!</a:t>
            </a:r>
          </a:p>
          <a:p>
            <a:pPr algn="ctr"/>
            <a:endParaRPr lang="en-US" sz="2000" b="1" dirty="0"/>
          </a:p>
          <a:p>
            <a:r>
              <a:rPr lang="en-US" sz="2000" b="1" i="1" dirty="0"/>
              <a:t>Read – Study Guide, Articles,  Session Slides </a:t>
            </a:r>
          </a:p>
          <a:p>
            <a:r>
              <a:rPr lang="en-US" sz="2000" b="1" i="1" dirty="0"/>
              <a:t>Watch Videos – Professor Messer, Pearson,  </a:t>
            </a:r>
            <a:r>
              <a:rPr lang="en-US" sz="2000" b="1" i="1" dirty="0" err="1"/>
              <a:t>Youtube</a:t>
            </a:r>
            <a:r>
              <a:rPr lang="en-US" sz="2000" b="1" i="1" dirty="0"/>
              <a:t>, Udemy (Jason Dion)</a:t>
            </a:r>
          </a:p>
          <a:p>
            <a:r>
              <a:rPr lang="en-US" sz="2000" b="1" i="1" dirty="0"/>
              <a:t>Practice tests – practice, practice, practice </a:t>
            </a:r>
          </a:p>
          <a:p>
            <a:endParaRPr lang="en-US" sz="2000" b="1" dirty="0"/>
          </a:p>
          <a:p>
            <a:r>
              <a:rPr lang="en-US" sz="2000" b="1" dirty="0"/>
              <a:t>FINAL EXAM – As soon as you complete the 5 individual tests, </a:t>
            </a:r>
          </a:p>
          <a:p>
            <a:r>
              <a:rPr lang="en-US" sz="2000" b="1" dirty="0"/>
              <a:t>then Request the Final Exam. </a:t>
            </a:r>
          </a:p>
          <a:p>
            <a:r>
              <a:rPr lang="en-US" sz="2000" b="1" dirty="0"/>
              <a:t>It will be emailed to you, and you will need to take it and return it via email.  </a:t>
            </a:r>
          </a:p>
          <a:p>
            <a:endParaRPr lang="en-US" sz="2000" b="1" dirty="0"/>
          </a:p>
          <a:p>
            <a:r>
              <a:rPr lang="en-US" sz="2000" b="1" dirty="0"/>
              <a:t>Turn in Homework assignments</a:t>
            </a:r>
          </a:p>
          <a:p>
            <a:endParaRPr lang="en-US" sz="2000" b="1" dirty="0"/>
          </a:p>
          <a:p>
            <a:r>
              <a:rPr lang="en-US" sz="2000" b="1" dirty="0"/>
              <a:t>Vouchers can be requested as soon as all assignments have been turned it and verified.  </a:t>
            </a:r>
            <a:endParaRPr lang="en-US" sz="1600" dirty="0"/>
          </a:p>
        </p:txBody>
      </p:sp>
    </p:spTree>
    <p:extLst>
      <p:ext uri="{BB962C8B-B14F-4D97-AF65-F5344CB8AC3E}">
        <p14:creationId xmlns:p14="http://schemas.microsoft.com/office/powerpoint/2010/main" val="1913351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5"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6"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8" name="TextBox 7"/>
          <p:cNvSpPr txBox="1"/>
          <p:nvPr/>
        </p:nvSpPr>
        <p:spPr>
          <a:xfrm>
            <a:off x="2484012" y="1352980"/>
            <a:ext cx="7205572" cy="3231654"/>
          </a:xfrm>
          <a:prstGeom prst="rect">
            <a:avLst/>
          </a:prstGeom>
          <a:noFill/>
        </p:spPr>
        <p:txBody>
          <a:bodyPr wrap="square" rtlCol="0">
            <a:spAutoFit/>
          </a:bodyPr>
          <a:lstStyle/>
          <a:p>
            <a:pPr algn="ctr" fontAlgn="base">
              <a:spcBef>
                <a:spcPct val="0"/>
              </a:spcBef>
              <a:spcAft>
                <a:spcPct val="0"/>
              </a:spcAft>
            </a:pPr>
            <a:r>
              <a:rPr lang="en-US" sz="2400" b="1" dirty="0">
                <a:solidFill>
                  <a:srgbClr val="000000"/>
                </a:solidFill>
                <a:latin typeface="Footlight MT Light" panose="0204060206030A020304" pitchFamily="18" charset="0"/>
                <a:cs typeface="Arial" charset="0"/>
              </a:rPr>
              <a:t>Thank You!!</a:t>
            </a:r>
          </a:p>
          <a:p>
            <a:pPr algn="ctr" fontAlgn="base">
              <a:spcBef>
                <a:spcPct val="0"/>
              </a:spcBef>
              <a:spcAft>
                <a:spcPct val="0"/>
              </a:spcAft>
            </a:pPr>
            <a:endParaRPr lang="en-US" sz="2400" b="1" dirty="0">
              <a:solidFill>
                <a:srgbClr val="000000"/>
              </a:solidFill>
              <a:latin typeface="Footlight MT Light" panose="0204060206030A020304" pitchFamily="18" charset="0"/>
              <a:cs typeface="Arial" charset="0"/>
            </a:endParaRPr>
          </a:p>
          <a:p>
            <a:pPr algn="ctr" fontAlgn="base">
              <a:spcBef>
                <a:spcPct val="0"/>
              </a:spcBef>
              <a:spcAft>
                <a:spcPct val="0"/>
              </a:spcAft>
            </a:pPr>
            <a:r>
              <a:rPr lang="en-US" sz="2400" b="1" dirty="0">
                <a:solidFill>
                  <a:srgbClr val="000000"/>
                </a:solidFill>
                <a:latin typeface="Footlight MT Light" panose="0204060206030A020304" pitchFamily="18" charset="0"/>
                <a:cs typeface="Arial" charset="0"/>
              </a:rPr>
              <a:t>Send questions and slide deck requests to:</a:t>
            </a:r>
          </a:p>
          <a:p>
            <a:pPr algn="ctr" fontAlgn="base">
              <a:spcBef>
                <a:spcPct val="0"/>
              </a:spcBef>
              <a:spcAft>
                <a:spcPct val="0"/>
              </a:spcAft>
            </a:pPr>
            <a:r>
              <a:rPr lang="en-US" sz="2400" b="1" dirty="0">
                <a:solidFill>
                  <a:srgbClr val="000000"/>
                </a:solidFill>
                <a:latin typeface="Footlight MT Light" panose="0204060206030A020304" pitchFamily="18" charset="0"/>
                <a:cs typeface="Arial" charset="0"/>
              </a:rPr>
              <a:t> </a:t>
            </a:r>
          </a:p>
          <a:p>
            <a:pPr algn="ctr" fontAlgn="base">
              <a:spcBef>
                <a:spcPct val="0"/>
              </a:spcBef>
              <a:spcAft>
                <a:spcPct val="0"/>
              </a:spcAft>
            </a:pPr>
            <a:r>
              <a:rPr lang="en-US" sz="2400" b="1" dirty="0">
                <a:latin typeface="Footlight MT Light" panose="0204060206030A020304" pitchFamily="18" charset="0"/>
                <a:cs typeface="Arial" charset="0"/>
              </a:rPr>
              <a:t>Jim Reeves </a:t>
            </a:r>
          </a:p>
          <a:p>
            <a:pPr algn="ctr" fontAlgn="base">
              <a:spcBef>
                <a:spcPct val="0"/>
              </a:spcBef>
              <a:spcAft>
                <a:spcPct val="0"/>
              </a:spcAft>
            </a:pPr>
            <a:r>
              <a:rPr lang="en-US" b="1" i="1" dirty="0">
                <a:latin typeface="Footlight MT Light" panose="0204060206030A020304" pitchFamily="18" charset="0"/>
                <a:cs typeface="Arial" charset="0"/>
              </a:rPr>
              <a:t>Security+, CASP+,</a:t>
            </a:r>
            <a:r>
              <a:rPr lang="en-US" b="1" i="1" dirty="0" err="1">
                <a:latin typeface="Footlight MT Light" panose="0204060206030A020304" pitchFamily="18" charset="0"/>
                <a:cs typeface="Arial" charset="0"/>
              </a:rPr>
              <a:t>CySA</a:t>
            </a:r>
            <a:r>
              <a:rPr lang="en-US" b="1" i="1" dirty="0">
                <a:latin typeface="Footlight MT Light" panose="0204060206030A020304" pitchFamily="18" charset="0"/>
                <a:cs typeface="Arial" charset="0"/>
              </a:rPr>
              <a:t>+, CISSP, ITILv3, CTT+</a:t>
            </a:r>
          </a:p>
          <a:p>
            <a:pPr algn="ctr" fontAlgn="base">
              <a:spcBef>
                <a:spcPct val="0"/>
              </a:spcBef>
              <a:spcAft>
                <a:spcPct val="0"/>
              </a:spcAft>
            </a:pPr>
            <a:r>
              <a:rPr lang="en-US" b="1" i="1" dirty="0">
                <a:latin typeface="Footlight MT Light" panose="0204060206030A020304" pitchFamily="18" charset="0"/>
                <a:cs typeface="Arial" charset="0"/>
              </a:rPr>
              <a:t>MCSE, MCSD, MCT</a:t>
            </a:r>
          </a:p>
          <a:p>
            <a:pPr algn="ctr" fontAlgn="base">
              <a:spcBef>
                <a:spcPct val="0"/>
              </a:spcBef>
              <a:spcAft>
                <a:spcPct val="0"/>
              </a:spcAft>
            </a:pPr>
            <a:endParaRPr lang="en-US" sz="2400" b="1" u="sng" dirty="0">
              <a:latin typeface="Footlight MT Light" panose="0204060206030A020304" pitchFamily="18" charset="0"/>
              <a:cs typeface="Arial" charset="0"/>
            </a:endParaRPr>
          </a:p>
          <a:p>
            <a:pPr algn="ctr" fontAlgn="base">
              <a:spcBef>
                <a:spcPct val="0"/>
              </a:spcBef>
              <a:spcAft>
                <a:spcPct val="0"/>
              </a:spcAft>
            </a:pPr>
            <a:r>
              <a:rPr lang="en-US" sz="2400" b="1" u="sng" dirty="0">
                <a:latin typeface="Footlight MT Light" panose="0204060206030A020304" pitchFamily="18" charset="0"/>
                <a:cs typeface="Arial" charset="0"/>
              </a:rPr>
              <a:t>jireeves@Deloitte.com</a:t>
            </a:r>
          </a:p>
        </p:txBody>
      </p:sp>
    </p:spTree>
    <p:extLst>
      <p:ext uri="{BB962C8B-B14F-4D97-AF65-F5344CB8AC3E}">
        <p14:creationId xmlns:p14="http://schemas.microsoft.com/office/powerpoint/2010/main" val="24490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67682" y="1005481"/>
            <a:ext cx="9788316" cy="646331"/>
          </a:xfrm>
          <a:prstGeom prst="rect">
            <a:avLst/>
          </a:prstGeom>
          <a:noFill/>
        </p:spPr>
        <p:txBody>
          <a:bodyPr wrap="square" rtlCol="0">
            <a:spAutoFit/>
          </a:bodyPr>
          <a:lstStyle/>
          <a:p>
            <a:r>
              <a:rPr lang="en-US" b="1" i="1" dirty="0"/>
              <a:t>Policies and Procedures are the ‘Controlling’ documents that define and dictate how the business functions and operates on a daily basis. </a:t>
            </a:r>
            <a:endParaRPr lang="en-US" i="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055" y="2483355"/>
            <a:ext cx="3718271" cy="2476368"/>
          </a:xfrm>
          <a:prstGeom prst="rect">
            <a:avLst/>
          </a:prstGeom>
        </p:spPr>
      </p:pic>
      <p:sp>
        <p:nvSpPr>
          <p:cNvPr id="6" name="TextBox 5"/>
          <p:cNvSpPr txBox="1"/>
          <p:nvPr/>
        </p:nvSpPr>
        <p:spPr>
          <a:xfrm>
            <a:off x="5308721" y="1700022"/>
            <a:ext cx="5690842" cy="4339650"/>
          </a:xfrm>
          <a:prstGeom prst="rect">
            <a:avLst/>
          </a:prstGeom>
          <a:noFill/>
        </p:spPr>
        <p:txBody>
          <a:bodyPr wrap="square" rtlCol="0">
            <a:spAutoFit/>
          </a:bodyPr>
          <a:lstStyle/>
          <a:p>
            <a:r>
              <a:rPr lang="en-US" b="1" dirty="0">
                <a:solidFill>
                  <a:srgbClr val="0070C0"/>
                </a:solidFill>
              </a:rPr>
              <a:t>Policies and Procedures </a:t>
            </a:r>
          </a:p>
          <a:p>
            <a:endParaRPr lang="en-US" sz="1600" b="1" i="1" dirty="0"/>
          </a:p>
          <a:p>
            <a:r>
              <a:rPr lang="en-US" sz="1600" b="1" dirty="0"/>
              <a:t>Policies</a:t>
            </a:r>
            <a:r>
              <a:rPr lang="en-US" sz="1600" dirty="0"/>
              <a:t> – high level documents, developed and approved by management to define the overall strategy and philosophy of the organization to all employees. </a:t>
            </a:r>
          </a:p>
          <a:p>
            <a:endParaRPr lang="en-US" sz="1600" dirty="0"/>
          </a:p>
          <a:p>
            <a:r>
              <a:rPr lang="en-US" sz="1600" b="1" dirty="0"/>
              <a:t>Security Policy </a:t>
            </a:r>
            <a:r>
              <a:rPr lang="en-US" sz="1600" dirty="0"/>
              <a:t>– defines the organizations commitment to the secure use and operation of the organizations IT systems.  This policy covers logical as well as physical systems controls. </a:t>
            </a:r>
          </a:p>
          <a:p>
            <a:endParaRPr lang="en-US" sz="1600" dirty="0"/>
          </a:p>
          <a:p>
            <a:r>
              <a:rPr lang="en-US" sz="1600" b="1" dirty="0"/>
              <a:t>Procedures</a:t>
            </a:r>
            <a:r>
              <a:rPr lang="en-US" sz="1600" dirty="0"/>
              <a:t> – detailed documents that define and support a parent policy. Procedures describe the detail way in which policies are implemented. Examples are that a policy would mandate a firewall to control internet traffic, and a procedure would describe the exact equipment and the configuration of that equipment to meet the mandate of the policy.</a:t>
            </a:r>
            <a:r>
              <a:rPr lang="en-US" dirty="0"/>
              <a:t> </a:t>
            </a:r>
          </a:p>
        </p:txBody>
      </p:sp>
      <p:sp>
        <p:nvSpPr>
          <p:cNvPr id="8"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9"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10"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Tree>
    <p:extLst>
      <p:ext uri="{BB962C8B-B14F-4D97-AF65-F5344CB8AC3E}">
        <p14:creationId xmlns:p14="http://schemas.microsoft.com/office/powerpoint/2010/main" val="366620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20" y="2041148"/>
            <a:ext cx="4212354" cy="2466501"/>
          </a:xfrm>
          <a:prstGeom prst="rect">
            <a:avLst/>
          </a:prstGeom>
        </p:spPr>
      </p:pic>
      <p:sp>
        <p:nvSpPr>
          <p:cNvPr id="5" name="TextBox 4"/>
          <p:cNvSpPr txBox="1"/>
          <p:nvPr/>
        </p:nvSpPr>
        <p:spPr>
          <a:xfrm>
            <a:off x="5175774" y="1551058"/>
            <a:ext cx="5432999" cy="4278094"/>
          </a:xfrm>
          <a:prstGeom prst="rect">
            <a:avLst/>
          </a:prstGeom>
          <a:noFill/>
        </p:spPr>
        <p:txBody>
          <a:bodyPr wrap="square" rtlCol="0">
            <a:spAutoFit/>
          </a:bodyPr>
          <a:lstStyle/>
          <a:p>
            <a:r>
              <a:rPr lang="en-US" b="1" dirty="0">
                <a:solidFill>
                  <a:srgbClr val="0070C0"/>
                </a:solidFill>
              </a:rPr>
              <a:t>Policy Types</a:t>
            </a:r>
          </a:p>
          <a:p>
            <a:endParaRPr lang="en-US" sz="1600" b="1" i="1" dirty="0"/>
          </a:p>
          <a:p>
            <a:r>
              <a:rPr lang="en-US" sz="1600" b="1" dirty="0"/>
              <a:t>Regulatory</a:t>
            </a:r>
            <a:r>
              <a:rPr lang="en-US" sz="1600" dirty="0"/>
              <a:t> – assure that the organizations standards are in accordance with local, state, and federal laws. </a:t>
            </a:r>
          </a:p>
          <a:p>
            <a:endParaRPr lang="en-US" sz="1600" b="1" dirty="0"/>
          </a:p>
          <a:p>
            <a:r>
              <a:rPr lang="en-US" sz="1600" b="1" dirty="0"/>
              <a:t>Informative </a:t>
            </a:r>
            <a:r>
              <a:rPr lang="en-US" sz="1600" dirty="0"/>
              <a:t>– Created to teach and guide employees to understand and comply with specific organizational rules. These are primarily educational in nature, of the organizations operating policies. </a:t>
            </a:r>
          </a:p>
          <a:p>
            <a:endParaRPr lang="en-US" sz="1600" dirty="0"/>
          </a:p>
          <a:p>
            <a:r>
              <a:rPr lang="en-US" sz="1600" b="1" dirty="0"/>
              <a:t>Advisory</a:t>
            </a:r>
            <a:r>
              <a:rPr lang="en-US" sz="1600" dirty="0"/>
              <a:t> – Designed to ensure that employees know the organizations internal rules, and the consequences of any behavior and actions. An example of this would be the Acceptable Use Policy for use of the internet during working hours or with company equipment. Violations of this policy could result in discipline, up to and including termination. </a:t>
            </a:r>
          </a:p>
        </p:txBody>
      </p:sp>
      <p:sp>
        <p:nvSpPr>
          <p:cNvPr id="6"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7"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10" name="TextBox 9"/>
          <p:cNvSpPr txBox="1"/>
          <p:nvPr/>
        </p:nvSpPr>
        <p:spPr>
          <a:xfrm>
            <a:off x="528767" y="853458"/>
            <a:ext cx="1106956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Developing Policies, Standards, and Guidelines</a:t>
            </a:r>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3249575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03800" y="1529778"/>
            <a:ext cx="4591973" cy="3785652"/>
          </a:xfrm>
          <a:prstGeom prst="rect">
            <a:avLst/>
          </a:prstGeom>
          <a:noFill/>
        </p:spPr>
        <p:txBody>
          <a:bodyPr wrap="square" rtlCol="0">
            <a:spAutoFit/>
          </a:bodyPr>
          <a:lstStyle/>
          <a:p>
            <a:r>
              <a:rPr lang="en-US" b="1" dirty="0">
                <a:solidFill>
                  <a:srgbClr val="0070C0"/>
                </a:solidFill>
              </a:rPr>
              <a:t>Documents and Terms </a:t>
            </a:r>
          </a:p>
          <a:p>
            <a:endParaRPr lang="en-US" sz="1600" b="1" i="1" dirty="0">
              <a:solidFill>
                <a:schemeClr val="accent5"/>
              </a:solidFill>
            </a:endParaRPr>
          </a:p>
          <a:p>
            <a:r>
              <a:rPr lang="en-US" sz="1600" b="1" dirty="0"/>
              <a:t>Standards</a:t>
            </a:r>
            <a:r>
              <a:rPr lang="en-US" sz="1600" dirty="0"/>
              <a:t> – considered tactical documents instead of strategic. Standards define specific processes needed to meet an organization requirement.  Example, the company has set a standard that all laptops use full disk encryption. </a:t>
            </a:r>
          </a:p>
          <a:p>
            <a:endParaRPr lang="en-US" sz="1600" dirty="0"/>
          </a:p>
          <a:p>
            <a:r>
              <a:rPr lang="en-US" sz="1600" b="1" dirty="0"/>
              <a:t>Baselines</a:t>
            </a:r>
            <a:r>
              <a:rPr lang="en-US" sz="1600" dirty="0"/>
              <a:t> – the minimum level of security required for a system, network or device. </a:t>
            </a:r>
          </a:p>
          <a:p>
            <a:endParaRPr lang="en-US" sz="1600" dirty="0"/>
          </a:p>
          <a:p>
            <a:r>
              <a:rPr lang="en-US" sz="1600" b="1" dirty="0"/>
              <a:t>Guidelines</a:t>
            </a:r>
            <a:r>
              <a:rPr lang="en-US" sz="1600" dirty="0"/>
              <a:t> – a statement in a policy or procedure that is used to determine a course of action. There is flexibility in guidelines, and can be called best practices. </a:t>
            </a:r>
            <a:endParaRPr lang="en-US" sz="1600" b="1" i="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58" y="1529778"/>
            <a:ext cx="4815199" cy="2755479"/>
          </a:xfrm>
          <a:prstGeom prst="rect">
            <a:avLst/>
          </a:prstGeom>
        </p:spPr>
      </p:pic>
      <p:sp>
        <p:nvSpPr>
          <p:cNvPr id="7"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8"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9"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10" name="TextBox 9"/>
          <p:cNvSpPr txBox="1"/>
          <p:nvPr/>
        </p:nvSpPr>
        <p:spPr>
          <a:xfrm>
            <a:off x="528767" y="853458"/>
            <a:ext cx="1106956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Developing Policies, Standards, and Guidelines</a:t>
            </a:r>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1985819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48097" y="1576229"/>
            <a:ext cx="7810773" cy="4862870"/>
          </a:xfrm>
          <a:prstGeom prst="rect">
            <a:avLst/>
          </a:prstGeom>
          <a:noFill/>
        </p:spPr>
        <p:txBody>
          <a:bodyPr wrap="square" rtlCol="0">
            <a:spAutoFit/>
          </a:bodyPr>
          <a:lstStyle/>
          <a:p>
            <a:r>
              <a:rPr lang="en-US" b="1" dirty="0">
                <a:solidFill>
                  <a:srgbClr val="0070C0"/>
                </a:solidFill>
              </a:rPr>
              <a:t>Review and Update Policies and Procedures</a:t>
            </a:r>
          </a:p>
          <a:p>
            <a:endParaRPr lang="en-US" b="1" i="1" dirty="0">
              <a:solidFill>
                <a:schemeClr val="accent5"/>
              </a:solidFill>
            </a:endParaRPr>
          </a:p>
          <a:p>
            <a:r>
              <a:rPr lang="en-US" b="1" dirty="0"/>
              <a:t>Review Period </a:t>
            </a:r>
            <a:r>
              <a:rPr lang="en-US" dirty="0"/>
              <a:t>– 6 months to 5 years (best timeframe should be examined)</a:t>
            </a:r>
          </a:p>
          <a:p>
            <a:endParaRPr lang="en-US" dirty="0"/>
          </a:p>
          <a:p>
            <a:r>
              <a:rPr lang="en-US" b="1" dirty="0"/>
              <a:t>Questions for the review process: </a:t>
            </a:r>
          </a:p>
          <a:p>
            <a:pPr marL="285750" indent="-285750">
              <a:buFont typeface="Arial" panose="020B0604020202020204" pitchFamily="34" charset="0"/>
              <a:buChar char="•"/>
            </a:pPr>
            <a:r>
              <a:rPr lang="en-US" dirty="0"/>
              <a:t>Have laws changed</a:t>
            </a:r>
          </a:p>
          <a:p>
            <a:pPr marL="285750" indent="-285750">
              <a:buFont typeface="Arial" panose="020B0604020202020204" pitchFamily="34" charset="0"/>
              <a:buChar char="•"/>
            </a:pPr>
            <a:r>
              <a:rPr lang="en-US" dirty="0"/>
              <a:t>Is the policy relevant </a:t>
            </a:r>
          </a:p>
          <a:p>
            <a:pPr marL="285750" indent="-285750">
              <a:buFont typeface="Arial" panose="020B0604020202020204" pitchFamily="34" charset="0"/>
              <a:buChar char="•"/>
            </a:pPr>
            <a:r>
              <a:rPr lang="en-US" dirty="0"/>
              <a:t>Is change management process working </a:t>
            </a:r>
          </a:p>
          <a:p>
            <a:pPr marL="285750" indent="-285750">
              <a:buFont typeface="Arial" panose="020B0604020202020204" pitchFamily="34" charset="0"/>
              <a:buChar char="•"/>
            </a:pPr>
            <a:r>
              <a:rPr lang="en-US" dirty="0"/>
              <a:t>Has industry best practices changed</a:t>
            </a:r>
          </a:p>
          <a:p>
            <a:pPr marL="285750" indent="-285750">
              <a:buFont typeface="Arial" panose="020B0604020202020204" pitchFamily="34" charset="0"/>
              <a:buChar char="•"/>
            </a:pPr>
            <a:r>
              <a:rPr lang="en-US" dirty="0"/>
              <a:t>Have audits found significant problems </a:t>
            </a:r>
          </a:p>
          <a:p>
            <a:endParaRPr lang="en-US" dirty="0"/>
          </a:p>
          <a:p>
            <a:r>
              <a:rPr lang="en-US" b="1" dirty="0"/>
              <a:t>Payment Card Industry Data Security Standard (PCI) – </a:t>
            </a:r>
            <a:r>
              <a:rPr lang="en-US" dirty="0"/>
              <a:t>companies that process and handle credit card information must implement these controls to protect cardholder data. </a:t>
            </a:r>
          </a:p>
          <a:p>
            <a:endParaRPr lang="en-US" dirty="0"/>
          </a:p>
          <a:p>
            <a:endParaRPr lang="en-US" b="1" i="1" dirty="0"/>
          </a:p>
        </p:txBody>
      </p:sp>
      <p:sp>
        <p:nvSpPr>
          <p:cNvPr id="4"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6"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9" name="TextBox 8"/>
          <p:cNvSpPr txBox="1"/>
          <p:nvPr/>
        </p:nvSpPr>
        <p:spPr>
          <a:xfrm>
            <a:off x="528767" y="853458"/>
            <a:ext cx="1106956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Developing Policies, Standards, and Guidelines</a:t>
            </a:r>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224076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77245" y="1423621"/>
            <a:ext cx="5045731" cy="5016758"/>
          </a:xfrm>
          <a:prstGeom prst="rect">
            <a:avLst/>
          </a:prstGeom>
          <a:noFill/>
        </p:spPr>
        <p:txBody>
          <a:bodyPr wrap="square" rtlCol="0">
            <a:spAutoFit/>
          </a:bodyPr>
          <a:lstStyle/>
          <a:p>
            <a:r>
              <a:rPr lang="en-US" sz="1600" b="1" dirty="0">
                <a:solidFill>
                  <a:srgbClr val="0070C0"/>
                </a:solidFill>
              </a:rPr>
              <a:t>Employee Policies</a:t>
            </a:r>
          </a:p>
          <a:p>
            <a:endParaRPr lang="en-US" sz="1600" dirty="0"/>
          </a:p>
          <a:p>
            <a:r>
              <a:rPr lang="en-US" sz="1600" b="1" dirty="0"/>
              <a:t>Pre-Employment Policies</a:t>
            </a:r>
          </a:p>
          <a:p>
            <a:pPr marL="285750" indent="-285750">
              <a:buFont typeface="Arial" panose="020B0604020202020204" pitchFamily="34" charset="0"/>
              <a:buChar char="•"/>
            </a:pPr>
            <a:r>
              <a:rPr lang="en-US" sz="1600" dirty="0"/>
              <a:t>Background check </a:t>
            </a:r>
          </a:p>
          <a:p>
            <a:pPr marL="285750" indent="-285750">
              <a:buFont typeface="Arial" panose="020B0604020202020204" pitchFamily="34" charset="0"/>
              <a:buChar char="•"/>
            </a:pPr>
            <a:r>
              <a:rPr lang="en-US" sz="1600" dirty="0"/>
              <a:t>Education verification</a:t>
            </a:r>
          </a:p>
          <a:p>
            <a:pPr marL="285750" indent="-285750">
              <a:buFont typeface="Arial" panose="020B0604020202020204" pitchFamily="34" charset="0"/>
              <a:buChar char="•"/>
            </a:pPr>
            <a:r>
              <a:rPr lang="en-US" sz="1600" dirty="0"/>
              <a:t>Non-Disclosure Agreement (NDA) </a:t>
            </a:r>
          </a:p>
          <a:p>
            <a:endParaRPr lang="en-US" sz="1600" dirty="0"/>
          </a:p>
          <a:p>
            <a:r>
              <a:rPr lang="en-US" sz="1600" b="1" dirty="0"/>
              <a:t>Employment Policies</a:t>
            </a:r>
          </a:p>
          <a:p>
            <a:r>
              <a:rPr lang="en-US" sz="1600" dirty="0"/>
              <a:t>Initial training</a:t>
            </a:r>
          </a:p>
          <a:p>
            <a:r>
              <a:rPr lang="en-US" sz="1600" dirty="0"/>
              <a:t>Employee code of conduct</a:t>
            </a:r>
          </a:p>
          <a:p>
            <a:r>
              <a:rPr lang="en-US" sz="1600" dirty="0"/>
              <a:t>Acceptable use of company assets</a:t>
            </a:r>
          </a:p>
          <a:p>
            <a:r>
              <a:rPr lang="en-US" sz="1600" dirty="0"/>
              <a:t>Security practices and policies</a:t>
            </a:r>
          </a:p>
          <a:p>
            <a:r>
              <a:rPr lang="en-US" sz="1600" dirty="0"/>
              <a:t>Continuous training requirements </a:t>
            </a:r>
          </a:p>
          <a:p>
            <a:endParaRPr lang="en-US" sz="1600" dirty="0"/>
          </a:p>
          <a:p>
            <a:r>
              <a:rPr lang="en-US" sz="1600" b="1" dirty="0"/>
              <a:t>Employee Security Controls </a:t>
            </a:r>
          </a:p>
          <a:p>
            <a:r>
              <a:rPr lang="en-US" sz="1600" dirty="0"/>
              <a:t>Mandatory vacations</a:t>
            </a:r>
          </a:p>
          <a:p>
            <a:r>
              <a:rPr lang="en-US" sz="1600" dirty="0"/>
              <a:t>Job Rotation</a:t>
            </a:r>
          </a:p>
          <a:p>
            <a:r>
              <a:rPr lang="en-US" sz="1600" dirty="0"/>
              <a:t>Dual Controls </a:t>
            </a:r>
          </a:p>
          <a:p>
            <a:r>
              <a:rPr lang="en-US" sz="1600" dirty="0"/>
              <a:t>Separation of Duties</a:t>
            </a:r>
          </a:p>
          <a:p>
            <a:r>
              <a:rPr lang="en-US" sz="1600" dirty="0"/>
              <a:t>Least Privilege Access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871" y="1861861"/>
            <a:ext cx="4873912" cy="3655433"/>
          </a:xfrm>
          <a:prstGeom prst="rect">
            <a:avLst/>
          </a:prstGeom>
        </p:spPr>
      </p:pic>
      <p:sp>
        <p:nvSpPr>
          <p:cNvPr id="5"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7"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9" name="Rectangle 8"/>
          <p:cNvSpPr/>
          <p:nvPr/>
        </p:nvSpPr>
        <p:spPr>
          <a:xfrm>
            <a:off x="3479546" y="860771"/>
            <a:ext cx="477100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Implementing Policies for Personnel</a:t>
            </a:r>
            <a:endParaRPr lang="en-US" sz="2000" i="1" dirty="0"/>
          </a:p>
        </p:txBody>
      </p:sp>
    </p:spTree>
    <p:extLst>
      <p:ext uri="{BB962C8B-B14F-4D97-AF65-F5344CB8AC3E}">
        <p14:creationId xmlns:p14="http://schemas.microsoft.com/office/powerpoint/2010/main" val="992439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20281" y="1691365"/>
            <a:ext cx="4247691" cy="4308872"/>
          </a:xfrm>
          <a:prstGeom prst="rect">
            <a:avLst/>
          </a:prstGeom>
          <a:noFill/>
        </p:spPr>
        <p:txBody>
          <a:bodyPr wrap="square" rtlCol="0">
            <a:spAutoFit/>
          </a:bodyPr>
          <a:lstStyle/>
          <a:p>
            <a:r>
              <a:rPr lang="en-US" sz="1600" b="1" dirty="0">
                <a:solidFill>
                  <a:srgbClr val="0070C0"/>
                </a:solidFill>
              </a:rPr>
              <a:t>End of Employment and Termination Procedures </a:t>
            </a:r>
          </a:p>
          <a:p>
            <a:endParaRPr lang="en-US" sz="1600" dirty="0"/>
          </a:p>
          <a:p>
            <a:r>
              <a:rPr lang="en-US" sz="1600" dirty="0"/>
              <a:t>Human Resources communicates to IT, legal, management, etc. on employee termination. </a:t>
            </a:r>
          </a:p>
          <a:p>
            <a:endParaRPr lang="en-US" sz="1600" dirty="0"/>
          </a:p>
          <a:p>
            <a:r>
              <a:rPr lang="en-US" sz="1600" dirty="0"/>
              <a:t>Voluntary and In-voluntary termination procedures. </a:t>
            </a:r>
          </a:p>
          <a:p>
            <a:endParaRPr lang="en-US" sz="1600" dirty="0"/>
          </a:p>
          <a:p>
            <a:r>
              <a:rPr lang="en-US" sz="1600" dirty="0"/>
              <a:t>Return all equipment, tokens, keys, ID cards, credit cards, laptops</a:t>
            </a:r>
          </a:p>
          <a:p>
            <a:endParaRPr lang="en-US" sz="1600" dirty="0"/>
          </a:p>
          <a:p>
            <a:r>
              <a:rPr lang="en-US" sz="1600" dirty="0"/>
              <a:t>Exit interviews, review of NDA, suspension of network access. </a:t>
            </a:r>
          </a:p>
          <a:p>
            <a:endParaRPr lang="en-US" sz="1600"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61" y="1921455"/>
            <a:ext cx="3787602" cy="1924346"/>
          </a:xfrm>
          <a:prstGeom prst="rect">
            <a:avLst/>
          </a:prstGeom>
        </p:spPr>
      </p:pic>
      <p:sp>
        <p:nvSpPr>
          <p:cNvPr id="6" name="Rectangle 2"/>
          <p:cNvSpPr txBox="1">
            <a:spLocks noChangeArrowheads="1"/>
          </p:cNvSpPr>
          <p:nvPr/>
        </p:nvSpPr>
        <p:spPr bwMode="auto">
          <a:xfrm>
            <a:off x="538066" y="43829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ctr"/>
            <a:r>
              <a:rPr lang="en-US" sz="2400" kern="0" dirty="0">
                <a:latin typeface="Times New Roman" panose="02020603050405020304" pitchFamily="18" charset="0"/>
                <a:cs typeface="Times New Roman" panose="02020603050405020304" pitchFamily="18" charset="0"/>
              </a:rPr>
              <a:t>Risk Management, Security Policies, and Standards</a:t>
            </a:r>
          </a:p>
        </p:txBody>
      </p:sp>
      <p:sp>
        <p:nvSpPr>
          <p:cNvPr id="7" name="Rectangle 2"/>
          <p:cNvSpPr txBox="1">
            <a:spLocks noChangeArrowheads="1"/>
          </p:cNvSpPr>
          <p:nvPr/>
        </p:nvSpPr>
        <p:spPr bwMode="auto">
          <a:xfrm>
            <a:off x="538066" y="462404"/>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r>
              <a:rPr lang="en-US" kern="0" dirty="0">
                <a:solidFill>
                  <a:srgbClr val="0070C0"/>
                </a:solidFill>
                <a:latin typeface="Times New Roman" panose="02020603050405020304" pitchFamily="18" charset="0"/>
                <a:cs typeface="Times New Roman" panose="02020603050405020304" pitchFamily="18" charset="0"/>
              </a:rPr>
              <a:t>Security+ </a:t>
            </a:r>
          </a:p>
        </p:txBody>
      </p:sp>
      <p:sp>
        <p:nvSpPr>
          <p:cNvPr id="8" name="Rectangle 2"/>
          <p:cNvSpPr txBox="1">
            <a:spLocks noChangeArrowheads="1"/>
          </p:cNvSpPr>
          <p:nvPr/>
        </p:nvSpPr>
        <p:spPr bwMode="auto">
          <a:xfrm>
            <a:off x="547365" y="486509"/>
            <a:ext cx="11078866"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a:lstStyle>
          <a:p>
            <a:pPr algn="r"/>
            <a:r>
              <a:rPr lang="en-US" kern="0" dirty="0">
                <a:solidFill>
                  <a:srgbClr val="0070C0"/>
                </a:solidFill>
                <a:latin typeface="Times New Roman" panose="02020603050405020304" pitchFamily="18" charset="0"/>
                <a:cs typeface="Times New Roman" panose="02020603050405020304" pitchFamily="18" charset="0"/>
              </a:rPr>
              <a:t>Session 12</a:t>
            </a:r>
          </a:p>
        </p:txBody>
      </p:sp>
      <p:sp>
        <p:nvSpPr>
          <p:cNvPr id="10" name="Rectangle 9"/>
          <p:cNvSpPr/>
          <p:nvPr/>
        </p:nvSpPr>
        <p:spPr>
          <a:xfrm>
            <a:off x="3506309" y="838563"/>
            <a:ext cx="4771005" cy="400110"/>
          </a:xfrm>
          <a:prstGeom prst="rect">
            <a:avLst/>
          </a:prstGeom>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Implementing Policies for Personnel</a:t>
            </a:r>
            <a:endParaRPr lang="en-US" sz="2000" i="1" dirty="0"/>
          </a:p>
        </p:txBody>
      </p:sp>
    </p:spTree>
    <p:extLst>
      <p:ext uri="{BB962C8B-B14F-4D97-AF65-F5344CB8AC3E}">
        <p14:creationId xmlns:p14="http://schemas.microsoft.com/office/powerpoint/2010/main" val="3133556996"/>
      </p:ext>
    </p:extLst>
  </p:cSld>
  <p:clrMapOvr>
    <a:masterClrMapping/>
  </p:clrMapOvr>
</p:sld>
</file>

<file path=ppt/theme/theme1.xml><?xml version="1.0" encoding="utf-8"?>
<a:theme xmlns:a="http://schemas.openxmlformats.org/drawingml/2006/main" name="4_US Consulting Report Template_R1.5V_120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S Consulting Report Template_R1.5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w="12700" cap="rnd" algn="ctr">
          <a:noFill/>
          <a:miter lim="800000"/>
          <a:headEnd/>
          <a:tailEnd/>
        </a:ln>
      </a:spPr>
      <a:bodyPr lIns="182880" anchor="ctr" anchorCtr="1"/>
      <a:lstStyle>
        <a:defPPr algn="ctr" eaLnBrk="0" hangingPunct="0">
          <a:lnSpc>
            <a:spcPct val="106000"/>
          </a:lnSpc>
          <a:defRPr b="1">
            <a:solidFill>
              <a:schemeClr val="bg1"/>
            </a:solidFill>
          </a:defRPr>
        </a:defPPr>
      </a:lstStyle>
    </a:spDef>
    <a:lnDef>
      <a:spPr bwMode="auto">
        <a:xfrm>
          <a:off x="0" y="0"/>
          <a:ext cx="1" cy="1"/>
        </a:xfrm>
        <a:custGeom>
          <a:avLst/>
          <a:gdLst/>
          <a:ahLst/>
          <a:cxnLst/>
          <a:rect l="0" t="0" r="0" b="0"/>
          <a:pathLst/>
        </a:custGeom>
        <a:solidFill>
          <a:schemeClr val="accent2"/>
        </a:solidFill>
        <a:ln w="12700" cap="flat" cmpd="sng" algn="ctr">
          <a:solidFill>
            <a:schemeClr val="accent1"/>
          </a:solidFill>
          <a:prstDash val="solid"/>
          <a:round/>
          <a:headEnd type="none" w="med" len="med"/>
          <a:tailEnd type="none" w="med" len="med"/>
        </a:ln>
        <a:effectLst/>
      </a:spPr>
      <a:bodyPr vert="horz" wrap="square" lIns="73152" tIns="73152" rIns="73152" bIns="73152" numCol="1" anchor="t" anchorCtr="0" compatLnSpc="1">
        <a:prstTxWarp prst="textNoShape">
          <a:avLst/>
        </a:prstTxWarp>
      </a:bodyPr>
      <a:lstStyle>
        <a:def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defRPr kumimoji="0" lang="en-US" sz="1100" b="0" i="0" u="none" strike="noStrike" cap="none" normalizeH="0" baseline="0" smtClean="0">
            <a:ln>
              <a:noFill/>
            </a:ln>
            <a:solidFill>
              <a:schemeClr val="tx1"/>
            </a:solidFill>
            <a:effectLst/>
            <a:latin typeface="Arial" charset="0"/>
          </a:defRPr>
        </a:defPPr>
      </a:lstStyle>
    </a:lnDef>
    <a:txDef>
      <a:spPr/>
      <a:bodyPr/>
      <a:lstStyle>
        <a:defPPr marL="169863" indent="-168275" algn="l" rtl="0" fontAlgn="base">
          <a:lnSpc>
            <a:spcPct val="106000"/>
          </a:lnSpc>
          <a:spcBef>
            <a:spcPct val="80000"/>
          </a:spcBef>
          <a:spcAft>
            <a:spcPct val="0"/>
          </a:spcAft>
          <a:buClr>
            <a:srgbClr val="000000"/>
          </a:buClr>
          <a:buFont typeface="Wingdings 2" pitchFamily="18" charset="2"/>
          <a:buChar char="¡"/>
          <a:defRPr sz="1100" kern="1200" dirty="0">
            <a:solidFill>
              <a:srgbClr val="000000"/>
            </a:solidFill>
            <a:latin typeface="Arial"/>
            <a:ea typeface="+mn-ea"/>
            <a:cs typeface="Arial" charset="0"/>
          </a:defRPr>
        </a:defPPr>
      </a:lstStyle>
    </a:txDef>
  </a:objectDefaults>
  <a:extraClrSchemeLst>
    <a:extraClrScheme>
      <a:clrScheme name="US Consulting Report Template_R1.5_0325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R1.5_03250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R1.5_03250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R1.5_03250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R1.5_0325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R1.5_0325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R1.5_0325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R1.5_032508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R1.5_032508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R1.5_032508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R1.5_032508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R1.5_032508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R1.5_032508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R1.5_032508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R1.5_032508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R1.5_032508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S Consulting On-screen XS WHT_R1.5V_0411">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US Consulting On-screen XS WHT_R1.5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4066B2"/>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4066B2"/>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On-screen XS WHT_R1.5_0325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XS WHT_R1.5_03250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XS WHT_R1.5_03250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XS WHT_R1.5_03250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XS WHT_R1.5_0325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XS WHT_R1.5_0325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XS WHT_R1.5_0325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XS WHT_R1.5_032508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XS WHT_R1.5_032508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XS WHT_R1.5_032508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XS WHT_R1.5_032508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XS WHT_R1.5_032508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XS WHT_R1.5_032508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XS WHT_R1.5_032508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XS WHT_R1.5_032508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XS WHT_R1.5_032508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08D6BC92FF5948BB3F8DF9B90A472C" ma:contentTypeVersion="" ma:contentTypeDescription="Create a new document." ma:contentTypeScope="" ma:versionID="a762b08acac31071d6ae3d54f8cdc2bb">
  <xsd:schema xmlns:xsd="http://www.w3.org/2001/XMLSchema" xmlns:xs="http://www.w3.org/2001/XMLSchema" xmlns:p="http://schemas.microsoft.com/office/2006/metadata/properties" targetNamespace="http://schemas.microsoft.com/office/2006/metadata/properties" ma:root="true" ma:fieldsID="ef368cc693a4d331d966ffd40197669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899ECE-3333-4BA4-8464-420359DD2D69}">
  <ds:schemaRefs>
    <ds:schemaRef ds:uri="http://schemas.microsoft.com/sharepoint/v3/contenttype/forms"/>
  </ds:schemaRefs>
</ds:datastoreItem>
</file>

<file path=customXml/itemProps2.xml><?xml version="1.0" encoding="utf-8"?>
<ds:datastoreItem xmlns:ds="http://schemas.openxmlformats.org/officeDocument/2006/customXml" ds:itemID="{63D8DAEC-8E96-4EE7-ABAD-8138DBECF2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BB42A4B-BEFD-4E5E-8D03-FFFCED5F37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78378</TotalTime>
  <Words>4124</Words>
  <Application>Microsoft Office PowerPoint</Application>
  <PresentationFormat>Widescreen</PresentationFormat>
  <Paragraphs>540</Paragraphs>
  <Slides>36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Footlight MT Light</vt:lpstr>
      <vt:lpstr>Times New Roman</vt:lpstr>
      <vt:lpstr>Wingdings</vt:lpstr>
      <vt:lpstr>Wingdings 2</vt:lpstr>
      <vt:lpstr>4_US Consulting Report Template_R1.5V_1208</vt:lpstr>
      <vt:lpstr>US Consulting On-screen XS WHT_R1.5V_0411</vt:lpstr>
      <vt:lpstr>USDC Information Technology Center of Excellence (IT-CoE)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Endpoint and Network Security</vt:lpstr>
      <vt:lpstr>Endpoint and Network Security</vt:lpstr>
      <vt:lpstr>Endpoint and Network Security</vt:lpstr>
      <vt:lpstr>Endpoint and Network Security</vt:lpstr>
      <vt:lpstr>Endpoint and Network Security</vt:lpstr>
      <vt:lpstr>PowerPoint Presentation</vt:lpstr>
      <vt:lpstr>Social Engineering and Password Attacks</vt:lpstr>
      <vt:lpstr>Social Engineering and Password Attacks</vt:lpstr>
      <vt:lpstr>Social Engineering and Password Attacks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Padma</dc:creator>
  <cp:lastModifiedBy>Reeves, Jim</cp:lastModifiedBy>
  <cp:revision>619</cp:revision>
  <cp:lastPrinted>2016-08-23T16:25:56Z</cp:lastPrinted>
  <dcterms:created xsi:type="dcterms:W3CDTF">2015-01-28T22:26:41Z</dcterms:created>
  <dcterms:modified xsi:type="dcterms:W3CDTF">2021-07-12T20:23:53Z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0x0101003008D6BC92FF5948BB3F8DF9B90A472C</vt:lpwstr>
  </property>
  <property fmtid="{D5CDD505-2E9C-101B-9397-08002B2CF9AE}" pid="3" name="MSIP_Label_ea60d57e-af5b-4752-ac57-3e4f28ca11dc_Enabled">
    <vt:lpwstr>true</vt:lpwstr>
  </property>
  <property fmtid="{D5CDD505-2E9C-101B-9397-08002B2CF9AE}" pid="4" name="MSIP_Label_ea60d57e-af5b-4752-ac57-3e4f28ca11dc_SetDate">
    <vt:lpwstr>2021-07-08T17:09:31Z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58b8a1d7-20ed-4a80-a70e-dfcd2b37c366</vt:lpwstr>
  </property>
  <property fmtid="{D5CDD505-2E9C-101B-9397-08002B2CF9AE}" pid="9" name="MSIP_Label_ea60d57e-af5b-4752-ac57-3e4f28ca11dc_ContentBits">
    <vt:lpwstr>0</vt:lpwstr>
  </property>
</Properties>
</file>